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29" r:id="rId2"/>
    <p:sldId id="323" r:id="rId3"/>
    <p:sldId id="291" r:id="rId4"/>
    <p:sldId id="267" r:id="rId5"/>
    <p:sldId id="271" r:id="rId6"/>
    <p:sldId id="272" r:id="rId7"/>
    <p:sldId id="330" r:id="rId8"/>
    <p:sldId id="270" r:id="rId9"/>
    <p:sldId id="324" r:id="rId10"/>
    <p:sldId id="331" r:id="rId11"/>
    <p:sldId id="275" r:id="rId12"/>
    <p:sldId id="276" r:id="rId13"/>
    <p:sldId id="277" r:id="rId14"/>
    <p:sldId id="314" r:id="rId15"/>
    <p:sldId id="315" r:id="rId16"/>
    <p:sldId id="316" r:id="rId17"/>
    <p:sldId id="31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4604"/>
  </p:normalViewPr>
  <p:slideViewPr>
    <p:cSldViewPr snapToGrid="0" snapToObjects="1">
      <p:cViewPr varScale="1">
        <p:scale>
          <a:sx n="115" d="100"/>
          <a:sy n="115" d="100"/>
        </p:scale>
        <p:origin x="20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5D9D-4F6D-7644-92EE-7CF723D8073E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DBB2-A4BF-8249-8FC1-9A374CD325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42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84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09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sehr hoher Wirkungsgrad Elektromobilität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keine lokalen Schadstoffe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sehr hohe Umwandlungsverluste beim Einsatz synthetischer Kraftstoffe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daraus folgend um ein Vielfaches höherer Strombedarf (aus erneuerbaren Energieträgern)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ohne Importe nicht machbar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Brennstoffzellenfahrzeuge teurer als Elektrofahrzeuge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Nutzungskonkurrenzen mit Nahrungsmittelerzeugung bei Biokraftstoffen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synthetische und Biokraftstoffe für CO2-neutralen Luft- und Seeverkehr benötigt, weil hier technische Alternativen fehlen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06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Forderung: Quotenregelung für batterieelektrische Pkw und leichte Nutzfahrzeuge (inkl. Brennstoffzellen-Kfz)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Vorteile: Zielerreichung sicher, Planungssicherheit für Kfz-Hersteller, Infrastrukturaufbau attraktiver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Ausgestaltung: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~ 25% rein batterieelektrische Pkw und LNF bis 2025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~ 50 % bis 2030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Hybride mir verringerter Wertigkeit anrechenbar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Zwischenevaluation spätestens 2025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369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Förderung Ladeinfrastruktur für Elektrofahrzeuge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~ derzeit 300 Mio. EUR im Zeitraum 2017-2020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~ sollte fortgeführt und ggf. erweitert werden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~ Ziel: Flächendeckung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~ Anpassung im Bau-, Wohneigentums- und Mietrecht für private Ladestellen nötig (Prognose: 85% aller Ladevorgänge finden im privaten Bereich statt)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Oberleitungsinfrastruktur für schwere Nutzfahrzeuge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~ Elektrifizierung von einem Drittel (ca. 4000 km) des Autobahnnetzes reichte für 60% des Fahranteils aus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Demonstrationsprojekte laufen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~ Finanzierung über Lkw-Maut möglich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Aufbau grundlegender Wasserstoffinfrastruktur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60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3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Symbol" panose="05050102010706020507" pitchFamily="18" charset="2"/>
              <a:buNone/>
            </a:pPr>
            <a:endParaRPr lang="de-DE" dirty="0"/>
          </a:p>
          <a:p>
            <a:pPr marL="628650" lvl="1" indent="-171450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270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94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85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Schon erstes SRU Gutachten vor 44 Jahren hatte Umwelt und Verkehr zum Thema</a:t>
            </a:r>
          </a:p>
          <a:p>
            <a:pPr marL="171450" indent="-171450">
              <a:buFontTx/>
              <a:buChar char="-"/>
            </a:pPr>
            <a:r>
              <a:rPr lang="de-DE" dirty="0"/>
              <a:t>Viele der damals</a:t>
            </a:r>
            <a:r>
              <a:rPr lang="de-DE" baseline="0" dirty="0"/>
              <a:t> angesprochenen Themen beschäftigen uns noch heute: Abgase, Staub, Lärm, Flächenverbrauch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Aber: Thema des heute vorgestellten Sondergutachtens – der Klimaschutz im Verkehrssektor - seinerzeit noch unbekannt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Gesundheitsauswirkungen weiterhin auf der Agenda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08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Pariser Klimaschutzabkommen mit 2-Grad-Ziel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Ziel der Bundesregierung und der EU: Minderung der Treibhausgasemissionen um 80-95% bis 2050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SRU empfiehlt - 95%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ambitioniertes Zwischenziel Klimaschutzplan Deutschland 2030: -40-42%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hierfür rasche und umfassende Dekarbonisierung – Verzicht auf fossile Energieträger – nötig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5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andere Sektoren mit z.T. deutlichen Emissionsminderungen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Emissionen des Verkehrssektors leicht gestiegen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Überkompensierung von Verbesserungen der Fahrzeugeffizienz durch höhere Verkehrsleistung, höhere Motorenleistungen und höheres Fahrzeuggewicht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04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Internationaler Luft- und Schiffsverkehr wird hier nicht abgebildet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im Personenverkehr Pkw / MIV (nach Luftverkehr) mit den höchsten spezifischen CO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-Emissionen pro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Pkm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ggü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Schiene oder Busverkehr)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im Güterverkehr analog Straßentransporte je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tkm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deutlich klimaschädlicher als alternative Verkehrsträger (Schiene,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BiSchi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wegen absoluter und relativer Bedeutung besonderer Fokus des Gutachtens auf umweltpolitische Instrumente für den Straßenverkehr, ohne andere Verkehrsträger zu vernachlässigen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35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07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53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wegen hoher Dringlichkeit Ansetzen an allen Stufen der Kaskade / Kombination von Strategien notwendig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Verringerung der Verkehrsleistung des MIV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Stärkung intelligenter und integrierter Mobilitätslösungen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Verlagerung auf Schiene, ÖPNV, Rad- und Fußverkehr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weitere Steigerung der Energieeffizienz, auch bei Elektrofahrzeugen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technologische Transformation bei Antrieben, von fossilen auf erneuerbare Energien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57000-2A6A-D645-9872-1872B787CAF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30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9BB8C-D285-6241-BA43-2127FEA18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49F720-2D9A-2C45-9A1F-B2B7A0B0E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B061E7-B005-064F-BC07-CF5B7A7B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E06235-8DAC-DB43-B1DD-CE7625DC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27E620-C62C-B747-8C9A-BA8818D4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4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FC050-1CE9-0B43-AAED-FFE7B263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7D6B30-011C-0549-9BB7-24F718A9C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1A3073-60B1-7C48-BD7F-FC724CDF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274B66-F7BC-7046-974B-964080FD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A8F548-3E5A-A34C-A5B9-533492F8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17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83CC6E-07BF-A146-B077-67B86A2F8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F4C0A8-83EB-6140-BC50-3536F7488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8CC9F0-CC93-9044-8CB6-C6522720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1D9296-145F-2240-A0FB-99BE4F64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659F8E-E3A6-4147-A9B8-67F4B263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4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75735" y="2002972"/>
            <a:ext cx="7982112" cy="4065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/>
          <a:stretch/>
        </p:blipFill>
        <p:spPr>
          <a:xfrm>
            <a:off x="8245232" y="0"/>
            <a:ext cx="3946769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0" y="501651"/>
            <a:ext cx="4066212" cy="7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1952000" y="0"/>
            <a:ext cx="240000" cy="6858000"/>
          </a:xfrm>
          <a:prstGeom prst="rect">
            <a:avLst/>
          </a:prstGeom>
          <a:solidFill>
            <a:srgbClr val="43A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2100" y="6432000"/>
            <a:ext cx="7007797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x-none" sz="1333">
                <a:ea typeface="Trebuchet MS" charset="0"/>
              </a:rPr>
              <a:t>Wege zum Klimaschutz im Verkehr / Martin Schmied</a:t>
            </a:r>
            <a:endParaRPr lang="de-DE" altLang="x-none" sz="1333" dirty="0">
              <a:ea typeface="Trebuchet MS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5633" y="6432000"/>
            <a:ext cx="168063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1E2B4E-977E-E34E-9ABF-10FFF659A1D6}" type="slidenum">
              <a:rPr lang="de-DE" altLang="x-none" sz="1333" smtClean="0">
                <a:ea typeface="Trebuchet MS" charset="0"/>
              </a:rPr>
              <a:pPr/>
              <a:t>‹Nr.›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5734" y="434674"/>
            <a:ext cx="7919589" cy="902428"/>
          </a:xfrm>
          <a:prstGeom prst="rect">
            <a:avLst/>
          </a:prstGeom>
        </p:spPr>
        <p:txBody>
          <a:bodyPr lIns="0" anchor="ctr"/>
          <a:lstStyle>
            <a:lvl1pPr>
              <a:defRPr sz="3200" b="1" baseline="0">
                <a:solidFill>
                  <a:srgbClr val="43A0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75734" y="6432000"/>
            <a:ext cx="168063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altLang="x-none" sz="1333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ADB4F8-CD9B-4CDE-B0C7-89A2D49FEB92}" type="datetime1">
              <a:rPr lang="en-US" smtClean="0"/>
              <a:t>4/17/18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75734" y="1653118"/>
            <a:ext cx="11040533" cy="4415367"/>
          </a:xfrm>
          <a:prstGeom prst="rect">
            <a:avLst/>
          </a:prstGeom>
        </p:spPr>
        <p:txBody>
          <a:bodyPr lIns="0" tIns="0" rIns="72000"/>
          <a:lstStyle>
            <a:lvl1pPr marL="0" indent="0">
              <a:lnSpc>
                <a:spcPct val="100000"/>
              </a:lnSpc>
              <a:buClr>
                <a:srgbClr val="43A047"/>
              </a:buClr>
              <a:buFontTx/>
              <a:buNone/>
              <a:defRPr sz="3200"/>
            </a:lvl1pPr>
            <a:lvl2pPr marL="241294" indent="-241294">
              <a:lnSpc>
                <a:spcPct val="100000"/>
              </a:lnSpc>
              <a:buClr>
                <a:srgbClr val="43A047"/>
              </a:buClr>
              <a:buFont typeface="Arial" panose="020B0604020202020204" pitchFamily="34" charset="0"/>
              <a:buChar char="•"/>
              <a:defRPr sz="2667"/>
            </a:lvl2pPr>
            <a:lvl3pPr marL="480472" indent="-239178">
              <a:lnSpc>
                <a:spcPct val="100000"/>
              </a:lnSpc>
              <a:buClr>
                <a:srgbClr val="43A047"/>
              </a:buClr>
              <a:buFont typeface="Symbol" panose="05050102010706020507" pitchFamily="18" charset="2"/>
              <a:buChar char="-"/>
              <a:defRPr sz="24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8241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066">
          <p15:clr>
            <a:srgbClr val="FBAE40"/>
          </p15:clr>
        </p15:guide>
        <p15:guide id="3" pos="46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69901"/>
            <a:ext cx="10972800" cy="612140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29169" y="6597650"/>
            <a:ext cx="1316567" cy="260351"/>
          </a:xfrm>
          <a:prstGeom prst="rect">
            <a:avLst/>
          </a:prstGeom>
        </p:spPr>
        <p:txBody>
          <a:bodyPr/>
          <a:lstStyle/>
          <a:p>
            <a:fld id="{D596701E-DC33-4F07-AE46-1B577F101CEC}" type="datetime1">
              <a:rPr lang="en-US" smtClean="0"/>
              <a:t>4/17/18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65869" y="6597650"/>
            <a:ext cx="8544983" cy="260351"/>
          </a:xfrm>
          <a:prstGeom prst="rect">
            <a:avLst/>
          </a:prstGeom>
        </p:spPr>
        <p:txBody>
          <a:bodyPr/>
          <a:lstStyle/>
          <a:p>
            <a:r>
              <a:rPr lang="de-DE"/>
              <a:t>Wege zum Klimaschutz im Verkehr / Martin Schmied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22518" y="6597650"/>
            <a:ext cx="742949" cy="260351"/>
          </a:xfrm>
          <a:prstGeom prst="rect">
            <a:avLst/>
          </a:prstGeom>
        </p:spPr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302177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r>
              <a:rPr lang="de-DE" dirty="0"/>
              <a:t>WLTP und RDE und ihre Beiträge zur Verbesserung der Luftqualität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8879418" y="1497014"/>
            <a:ext cx="2678983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552451" y="1497014"/>
            <a:ext cx="8136467" cy="48656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55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B3D5B-46C2-3E43-BEF7-329B1C92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B03B93-C501-EA40-8B1F-D22AD5FB4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0378AC-FF4D-6F45-AE9A-61A44339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40293E-25A5-E74C-8678-003F5AC4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100A78-1DDC-614F-BDE6-D9666791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80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93B62-2237-EC40-BF95-93853303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11C8D3-DD06-3E4E-8346-1AD4DACDB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5C6F5A-506C-4E45-B882-5D4FEAC9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7CE66E-1008-A940-AE48-F9C3280F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20A39-EE4B-2044-9F38-1F81B777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3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B7B01-69D0-8E47-A4E3-ECBFBD6D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9D9FBB-80C0-204F-8DC8-ADFBD3F29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EC28BE-7C0C-7340-8693-BA36AAF14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895F1F-F4FE-3342-9CBA-53450C58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C3529F-AFAF-4843-8931-97A64D70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2D8B8-A0DA-C540-BE80-CBCD4A20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5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27E23-0CFC-FA42-97C1-192D58AE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988CD2-E1D3-0B4E-9EFA-477321EA5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7220AD-D8BD-BD4E-AFB3-9372569E8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673C5A-3221-9D49-97F0-DC9B39FE7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1C323B-E3B2-0949-88D1-D030564A7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6FA33E-F1F6-AA42-B013-FDC2D4C7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566A4E-2C31-B948-AFF6-9E02FC90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E00AE9-675A-2741-9C27-CF1E60FB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53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57408-8509-0849-B05F-040FBC54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BB406B-14A4-0448-B48E-1E4272EE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DEF216-AAEA-1549-A027-0DB709BA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7ED4E2-639A-1A42-8C95-EA3123FE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47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1F0739-FBEE-E349-868D-B684F345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A07A60-9993-A448-965D-3B9BF77C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F06DAF-ED59-394B-A6FF-52E0A022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2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AF16A-C71B-0547-887B-C1DB4A70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59DB37-9E2A-ED4E-837E-9E73DD92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7AD546-3760-304C-9CBF-89CDA58A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81B484-6C4C-644C-BCCE-C8D371FA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A3ADC4-06A7-0B44-A146-17D3346D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930401-91FF-B04C-AA90-3DCD5268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88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EC708-8D0E-EE40-AEAA-CDCE7F35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987FA42-DDD7-5449-B863-D9F042761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081810-402C-9B49-A815-DED9D79DB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0A6583-AAAD-5941-BFF6-83A3FC75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935B48-1550-394E-B616-6D6CD9E98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61A3A8-8CA5-8447-B0C1-5E1DCE17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5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58F69C-04AC-3847-9234-F4FB9285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E5A4E1-8AAA-2940-8788-8B0491BD3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145802-7B76-994C-B23C-2DF4804F9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50A7-8899-3D44-B10E-52E0200007D1}" type="datetimeFigureOut">
              <a:rPr lang="de-DE" smtClean="0"/>
              <a:t>17.04.18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00D09A-5DD1-1F40-932C-E913DFD39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DC3898-94AC-394A-A545-74721D46F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577A-18A3-4A48-AAAE-4A08CA7A9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39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75735" y="1748368"/>
            <a:ext cx="7982112" cy="43201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Umsteuern erforderlich:</a:t>
            </a:r>
          </a:p>
          <a:p>
            <a:pPr>
              <a:spcBef>
                <a:spcPts val="0"/>
              </a:spcBef>
            </a:pPr>
            <a:r>
              <a:rPr lang="de-DE" dirty="0"/>
              <a:t>Klimaschutz im Verkehrssektor</a:t>
            </a:r>
          </a:p>
          <a:p>
            <a:pPr>
              <a:spcBef>
                <a:spcPts val="0"/>
              </a:spcBef>
            </a:pPr>
            <a:endParaRPr lang="de-DE" sz="2133" b="1" dirty="0"/>
          </a:p>
          <a:p>
            <a:pPr>
              <a:spcBef>
                <a:spcPts val="0"/>
              </a:spcBef>
            </a:pPr>
            <a:endParaRPr lang="de-DE" sz="2133" b="1" dirty="0"/>
          </a:p>
          <a:p>
            <a:pPr>
              <a:spcBef>
                <a:spcPts val="0"/>
              </a:spcBef>
            </a:pPr>
            <a:r>
              <a:rPr lang="de-DE" sz="2133" b="1" dirty="0"/>
              <a:t>Prof. Dr.-Ing. Vera Susanne Rotter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Technische Universität Berlin, FG Kreislaufwirtschaft &amp; Recyclingtechnologien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Sachverständigenrat für Umweltfragen</a:t>
            </a:r>
            <a:endParaRPr lang="de-DE" sz="1600" b="1" dirty="0"/>
          </a:p>
          <a:p>
            <a:pPr>
              <a:spcBef>
                <a:spcPts val="0"/>
              </a:spcBef>
            </a:pPr>
            <a:endParaRPr lang="de-DE" sz="2133" dirty="0"/>
          </a:p>
          <a:p>
            <a:pPr>
              <a:spcBef>
                <a:spcPts val="0"/>
              </a:spcBef>
            </a:pPr>
            <a:endParaRPr lang="de-DE" sz="2133" dirty="0"/>
          </a:p>
          <a:p>
            <a:pPr>
              <a:spcBef>
                <a:spcPts val="0"/>
              </a:spcBef>
            </a:pPr>
            <a:r>
              <a:rPr lang="de-DE" sz="2133" i="1" dirty="0"/>
              <a:t>3.3.2018</a:t>
            </a:r>
          </a:p>
          <a:p>
            <a:pPr>
              <a:spcBef>
                <a:spcPts val="0"/>
              </a:spcBef>
            </a:pPr>
            <a:r>
              <a:rPr lang="de-DE" sz="2133" i="1" dirty="0"/>
              <a:t>Bundesarbeitsgemeinschaft Mobilität und Verkehr </a:t>
            </a:r>
          </a:p>
          <a:p>
            <a:pPr>
              <a:spcBef>
                <a:spcPts val="0"/>
              </a:spcBef>
            </a:pPr>
            <a:r>
              <a:rPr lang="de-DE" sz="2133" i="1" dirty="0"/>
              <a:t>Bündnis 90/Die Grünen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6269" y="2007957"/>
            <a:ext cx="4578772" cy="495503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668069" y="6423126"/>
            <a:ext cx="251433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67" dirty="0"/>
              <a:t> </a:t>
            </a:r>
            <a:r>
              <a:rPr lang="de-DE" sz="1467" dirty="0"/>
              <a:t>Coverfoto: iStock.com/</a:t>
            </a:r>
            <a:r>
              <a:rPr lang="de-DE" sz="1467" dirty="0" err="1"/>
              <a:t>ollo</a:t>
            </a:r>
            <a:endParaRPr lang="de-DE" sz="1467" dirty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8708" r="13265" b="21428"/>
          <a:stretch/>
        </p:blipFill>
        <p:spPr>
          <a:xfrm rot="20697863">
            <a:off x="133516" y="6154147"/>
            <a:ext cx="1112493" cy="919243"/>
          </a:xfrm>
          <a:prstGeom prst="rect">
            <a:avLst/>
          </a:prstGeom>
        </p:spPr>
      </p:pic>
      <p:sp>
        <p:nvSpPr>
          <p:cNvPr id="7" name="Textfeld 4"/>
          <p:cNvSpPr txBox="1"/>
          <p:nvPr/>
        </p:nvSpPr>
        <p:spPr>
          <a:xfrm>
            <a:off x="1219200" y="6004168"/>
            <a:ext cx="2142067" cy="6096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>
              <a:lnSpc>
                <a:spcPts val="3200"/>
              </a:lnSpc>
            </a:pPr>
            <a:r>
              <a:rPr lang="de-DE" sz="2400" dirty="0">
                <a:solidFill>
                  <a:srgbClr val="55ADEE"/>
                </a:solidFill>
              </a:rPr>
              <a:t>#</a:t>
            </a:r>
            <a:r>
              <a:rPr lang="de-DE" sz="1200" dirty="0">
                <a:solidFill>
                  <a:srgbClr val="55ADEE"/>
                </a:solidFill>
              </a:rPr>
              <a:t> </a:t>
            </a:r>
            <a:r>
              <a:rPr lang="de-DE" sz="2800" dirty="0" err="1">
                <a:solidFill>
                  <a:srgbClr val="55ADEE"/>
                </a:solidFill>
              </a:rPr>
              <a:t>sruverkehr</a:t>
            </a:r>
            <a:endParaRPr lang="de-DE" sz="2800" dirty="0">
              <a:solidFill>
                <a:srgbClr val="55AD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8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/>
          <p:cNvSpPr/>
          <p:nvPr/>
        </p:nvSpPr>
        <p:spPr>
          <a:xfrm>
            <a:off x="8592265" y="4868484"/>
            <a:ext cx="3024000" cy="1200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Deutschlandtakt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10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Empfehlungen des SRU</a:t>
            </a:r>
            <a:br>
              <a:rPr lang="de-DE" dirty="0"/>
            </a:br>
            <a:r>
              <a:rPr lang="de-DE" dirty="0"/>
              <a:t>(Auswahl)</a:t>
            </a:r>
            <a:br>
              <a:rPr lang="de-DE" dirty="0"/>
            </a:br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575735" y="6432000"/>
            <a:ext cx="948267" cy="240000"/>
          </a:xfrm>
        </p:spPr>
        <p:txBody>
          <a:bodyPr/>
          <a:lstStyle/>
          <a:p>
            <a:fld id="{A64CAE70-73BB-4D19-958C-CC1E148E7925}" type="datetime1">
              <a:rPr lang="en-US" smtClean="0"/>
              <a:t>4/17/18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75735" y="1253067"/>
            <a:ext cx="11040532" cy="463029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ts val="3200"/>
              </a:lnSpc>
            </a:pPr>
            <a:endParaRPr lang="de-DE" sz="2800" dirty="0"/>
          </a:p>
        </p:txBody>
      </p:sp>
      <p:sp>
        <p:nvSpPr>
          <p:cNvPr id="4" name="Abgerundetes Rechteck 3"/>
          <p:cNvSpPr/>
          <p:nvPr/>
        </p:nvSpPr>
        <p:spPr>
          <a:xfrm>
            <a:off x="575731" y="1650852"/>
            <a:ext cx="3024000" cy="120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DE" sz="186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6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 </a:t>
            </a: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E-Fahrzeuge: 25% Neuzulassung BEV 2025</a:t>
            </a:r>
          </a:p>
          <a:p>
            <a:pPr algn="ctr"/>
            <a:endParaRPr lang="de-DE" sz="186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de-DE" sz="2400" dirty="0"/>
          </a:p>
        </p:txBody>
      </p:sp>
      <p:sp>
        <p:nvSpPr>
          <p:cNvPr id="9" name="Abgerundetes Rechteck 8"/>
          <p:cNvSpPr/>
          <p:nvPr/>
        </p:nvSpPr>
        <p:spPr>
          <a:xfrm>
            <a:off x="4583999" y="1650852"/>
            <a:ext cx="3024000" cy="1200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DE" sz="186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Reform von Steuern und Abgaben auf Energieverbrauch und Treibhausgasemissionen</a:t>
            </a:r>
          </a:p>
          <a:p>
            <a:pPr algn="ctr"/>
            <a:endParaRPr lang="de-DE" sz="24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8592267" y="1650852"/>
            <a:ext cx="3024000" cy="1200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Abschaffung umweltschädlicher Subventionen im Verkehr</a:t>
            </a:r>
          </a:p>
          <a:p>
            <a:pPr algn="ctr"/>
            <a:endParaRPr lang="de-DE" sz="24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575731" y="4955117"/>
            <a:ext cx="3024000" cy="1200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Fahrzeugeffizienz:</a:t>
            </a:r>
            <a:b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Grenzwerte und fiskalische Anreize</a:t>
            </a:r>
          </a:p>
          <a:p>
            <a:pPr algn="ctr"/>
            <a:endParaRPr lang="de-DE" sz="24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4583999" y="3285731"/>
            <a:ext cx="3024000" cy="1200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Streckenabhängige </a:t>
            </a:r>
            <a:b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Pkw- und Lkw-Maut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592267" y="3259668"/>
            <a:ext cx="3024000" cy="1200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Reform des Personen-</a:t>
            </a:r>
            <a:r>
              <a:rPr lang="de-DE" sz="1867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beförderungsgesetzes</a:t>
            </a:r>
            <a:endParaRPr lang="de-DE" sz="1867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4583999" y="4957680"/>
            <a:ext cx="3024000" cy="120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Geschwindigkeits-beschränkungen auf Autobahnen</a:t>
            </a:r>
            <a:b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(Tempolimit 130)</a:t>
            </a:r>
          </a:p>
          <a:p>
            <a:pPr algn="ctr"/>
            <a:endParaRPr lang="de-DE" sz="1867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Abgerundetes Rechteck 3"/>
          <p:cNvSpPr/>
          <p:nvPr/>
        </p:nvSpPr>
        <p:spPr>
          <a:xfrm>
            <a:off x="575735" y="3345921"/>
            <a:ext cx="3024000" cy="120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de-DE" sz="186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Nachhaltige &amp; sozialverträgliche Rohstofflieferketten</a:t>
            </a:r>
            <a:b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Kreislaufwirtschaft</a:t>
            </a:r>
            <a:endParaRPr lang="de-DE" sz="186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de-DE" sz="2400" dirty="0"/>
          </a:p>
        </p:txBody>
      </p:sp>
      <p:sp>
        <p:nvSpPr>
          <p:cNvPr id="5" name="Plus 4"/>
          <p:cNvSpPr/>
          <p:nvPr/>
        </p:nvSpPr>
        <p:spPr>
          <a:xfrm>
            <a:off x="1892524" y="2872721"/>
            <a:ext cx="390413" cy="39778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6613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63267"/>
            <a:ext cx="9736665" cy="418676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11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67" dirty="0"/>
              <a:t>Elektromobilität als Schlüsseltechnologie für die Dekarbonisierung des Verkehrssektors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4FA75F-5B72-4DA9-B987-9458F4FE6341}" type="datetime1">
              <a:rPr lang="en-US" smtClean="0"/>
              <a:t>4/17/18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75732" y="1655901"/>
            <a:ext cx="11040533" cy="4415367"/>
          </a:xfrm>
        </p:spPr>
        <p:txBody>
          <a:bodyPr/>
          <a:lstStyle/>
          <a:p>
            <a:r>
              <a:rPr lang="de-DE" sz="1867" dirty="0"/>
              <a:t>Reichweite von Pkw mit unterschiedlichen Technologien (bei 15 kWh Primärenergie-Einsatz)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417743" y="5874268"/>
            <a:ext cx="1884811" cy="3884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1200" dirty="0"/>
              <a:t>Quelle: SRU 2017</a:t>
            </a:r>
          </a:p>
        </p:txBody>
      </p:sp>
    </p:spTree>
    <p:extLst>
      <p:ext uri="{BB962C8B-B14F-4D97-AF65-F5344CB8AC3E}">
        <p14:creationId xmlns:p14="http://schemas.microsoft.com/office/powerpoint/2010/main" val="428303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12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Quote: 25% Neuzulassung BEV 2025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B2B6FA-21BE-4036-84A6-CF29E4D03C76}" type="datetime1">
              <a:rPr lang="en-US" smtClean="0"/>
              <a:t>4/17/18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1" y="1660060"/>
            <a:ext cx="10360659" cy="443816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334334" y="5883360"/>
            <a:ext cx="5277729" cy="548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r">
              <a:lnSpc>
                <a:spcPts val="3200"/>
              </a:lnSpc>
            </a:pPr>
            <a:r>
              <a:rPr lang="de-DE" sz="1200" dirty="0"/>
              <a:t>Quelle: Wirtschaftsministerium Baden-Württemberg, 2010, angepasst </a:t>
            </a:r>
          </a:p>
        </p:txBody>
      </p:sp>
    </p:spTree>
    <p:extLst>
      <p:ext uri="{BB962C8B-B14F-4D97-AF65-F5344CB8AC3E}">
        <p14:creationId xmlns:p14="http://schemas.microsoft.com/office/powerpoint/2010/main" val="28262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13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Neue Infrastruktur für einen elektrifizierten Verkehr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AE809F-5B43-4603-A5FE-CC11976DC391}" type="datetime1">
              <a:rPr lang="en-US" smtClean="0"/>
              <a:t>4/17/18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410699" y="6060636"/>
            <a:ext cx="3604261" cy="26505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DE" sz="1200" dirty="0"/>
              <a:t>Quelle: Bundesnetzagentur 2017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34" y="1653120"/>
            <a:ext cx="11040532" cy="44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E8DC8D6-BB84-4E23-89D8-6A3884D84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14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FDF0B26-B58F-4816-8D7C-42CADB0E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Rohstoffe für die Transformation im Verkehrssektor</a:t>
            </a:r>
          </a:p>
        </p:txBody>
      </p: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FA3C7079-C5A8-4CD1-9A47-9F8AE45E9664}"/>
              </a:ext>
            </a:extLst>
          </p:cNvPr>
          <p:cNvGrpSpPr/>
          <p:nvPr/>
        </p:nvGrpSpPr>
        <p:grpSpPr>
          <a:xfrm>
            <a:off x="357205" y="1735920"/>
            <a:ext cx="8742217" cy="4222529"/>
            <a:chOff x="267903" y="1301939"/>
            <a:chExt cx="6556663" cy="3166897"/>
          </a:xfrm>
        </p:grpSpPr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2FB0E1E3-DE4A-43E2-8693-76562DE5A4C6}"/>
                </a:ext>
              </a:extLst>
            </p:cNvPr>
            <p:cNvSpPr/>
            <p:nvPr/>
          </p:nvSpPr>
          <p:spPr>
            <a:xfrm>
              <a:off x="2167530" y="3138657"/>
              <a:ext cx="833767" cy="574763"/>
            </a:xfrm>
            <a:custGeom>
              <a:avLst/>
              <a:gdLst>
                <a:gd name="connsiteX0" fmla="*/ 0 w 870155"/>
                <a:gd name="connsiteY0" fmla="*/ 383458 h 557265"/>
                <a:gd name="connsiteX1" fmla="*/ 435077 w 870155"/>
                <a:gd name="connsiteY1" fmla="*/ 538316 h 557265"/>
                <a:gd name="connsiteX2" fmla="*/ 870155 w 870155"/>
                <a:gd name="connsiteY2" fmla="*/ 0 h 55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0155" h="557265">
                  <a:moveTo>
                    <a:pt x="0" y="383458"/>
                  </a:moveTo>
                  <a:cubicBezTo>
                    <a:pt x="145025" y="492842"/>
                    <a:pt x="290051" y="602226"/>
                    <a:pt x="435077" y="538316"/>
                  </a:cubicBezTo>
                  <a:cubicBezTo>
                    <a:pt x="580103" y="474406"/>
                    <a:pt x="725129" y="237203"/>
                    <a:pt x="870155" y="0"/>
                  </a:cubicBezTo>
                </a:path>
              </a:pathLst>
            </a:custGeom>
            <a:noFill/>
            <a:ln w="28575">
              <a:solidFill>
                <a:srgbClr val="DDA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FDE34D0F-8CCB-4C02-B24D-5C5AF1DBCF3C}"/>
                </a:ext>
              </a:extLst>
            </p:cNvPr>
            <p:cNvSpPr/>
            <p:nvPr/>
          </p:nvSpPr>
          <p:spPr>
            <a:xfrm>
              <a:off x="2815207" y="2845886"/>
              <a:ext cx="309300" cy="214851"/>
            </a:xfrm>
            <a:custGeom>
              <a:avLst/>
              <a:gdLst>
                <a:gd name="connsiteX0" fmla="*/ 0 w 334829"/>
                <a:gd name="connsiteY0" fmla="*/ 66682 h 229362"/>
                <a:gd name="connsiteX1" fmla="*/ 132735 w 334829"/>
                <a:gd name="connsiteY1" fmla="*/ 228914 h 229362"/>
                <a:gd name="connsiteX2" fmla="*/ 317090 w 334829"/>
                <a:gd name="connsiteY2" fmla="*/ 22437 h 229362"/>
                <a:gd name="connsiteX3" fmla="*/ 317090 w 334829"/>
                <a:gd name="connsiteY3" fmla="*/ 15063 h 22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829" h="229362">
                  <a:moveTo>
                    <a:pt x="0" y="66682"/>
                  </a:moveTo>
                  <a:cubicBezTo>
                    <a:pt x="39943" y="151485"/>
                    <a:pt x="79887" y="236288"/>
                    <a:pt x="132735" y="228914"/>
                  </a:cubicBezTo>
                  <a:cubicBezTo>
                    <a:pt x="185583" y="221540"/>
                    <a:pt x="286364" y="58079"/>
                    <a:pt x="317090" y="22437"/>
                  </a:cubicBezTo>
                  <a:cubicBezTo>
                    <a:pt x="347816" y="-13205"/>
                    <a:pt x="332453" y="929"/>
                    <a:pt x="317090" y="15063"/>
                  </a:cubicBezTo>
                </a:path>
              </a:pathLst>
            </a:custGeom>
            <a:noFill/>
            <a:ln w="28575">
              <a:solidFill>
                <a:srgbClr val="DDA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id="{B688C23A-ABED-4369-BDC6-EE8C11213542}"/>
                </a:ext>
              </a:extLst>
            </p:cNvPr>
            <p:cNvGrpSpPr/>
            <p:nvPr/>
          </p:nvGrpSpPr>
          <p:grpSpPr>
            <a:xfrm>
              <a:off x="2288533" y="1321709"/>
              <a:ext cx="1094294" cy="1618576"/>
              <a:chOff x="1375729" y="127539"/>
              <a:chExt cx="2494525" cy="3733592"/>
            </a:xfrm>
          </p:grpSpPr>
          <p:sp>
            <p:nvSpPr>
              <p:cNvPr id="170" name="Trapezoid 169">
                <a:extLst>
                  <a:ext uri="{FF2B5EF4-FFF2-40B4-BE49-F238E27FC236}">
                    <a16:creationId xmlns:a16="http://schemas.microsoft.com/office/drawing/2014/main" id="{0D88862D-4F6C-42D0-A904-1806EA77F2DB}"/>
                  </a:ext>
                </a:extLst>
              </p:cNvPr>
              <p:cNvSpPr/>
              <p:nvPr/>
            </p:nvSpPr>
            <p:spPr>
              <a:xfrm>
                <a:off x="2461499" y="1653821"/>
                <a:ext cx="279683" cy="2207310"/>
              </a:xfrm>
              <a:prstGeom prst="trapezoi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chemeClr val="tx1">
                      <a:lumMod val="65000"/>
                      <a:lumOff val="35000"/>
                    </a:schemeClr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171" name="Ellipse 170">
                <a:extLst>
                  <a:ext uri="{FF2B5EF4-FFF2-40B4-BE49-F238E27FC236}">
                    <a16:creationId xmlns:a16="http://schemas.microsoft.com/office/drawing/2014/main" id="{0A3C77C2-B3B8-4D8B-805F-AB532BC512D2}"/>
                  </a:ext>
                </a:extLst>
              </p:cNvPr>
              <p:cNvSpPr/>
              <p:nvPr/>
            </p:nvSpPr>
            <p:spPr>
              <a:xfrm rot="1800679">
                <a:off x="2559593" y="1799855"/>
                <a:ext cx="1310661" cy="185179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rgbClr val="6BB945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D31CF828-3B12-4CF0-ACA9-248B467590AF}"/>
                  </a:ext>
                </a:extLst>
              </p:cNvPr>
              <p:cNvSpPr/>
              <p:nvPr/>
            </p:nvSpPr>
            <p:spPr>
              <a:xfrm rot="5400000">
                <a:off x="1945287" y="690918"/>
                <a:ext cx="1311780" cy="185021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rgbClr val="457640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1130B080-130B-4064-AF3B-651B6A47ADC6}"/>
                  </a:ext>
                </a:extLst>
              </p:cNvPr>
              <p:cNvSpPr/>
              <p:nvPr/>
            </p:nvSpPr>
            <p:spPr>
              <a:xfrm rot="8695532">
                <a:off x="1375729" y="1823651"/>
                <a:ext cx="1310661" cy="185179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 dirty="0">
                  <a:solidFill>
                    <a:srgbClr val="457640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E8E36CBF-E59D-4064-878E-E0F3792FCA9E}"/>
                  </a:ext>
                </a:extLst>
              </p:cNvPr>
              <p:cNvSpPr/>
              <p:nvPr/>
            </p:nvSpPr>
            <p:spPr>
              <a:xfrm>
                <a:off x="2441976" y="1363970"/>
                <a:ext cx="318408" cy="314373"/>
              </a:xfrm>
              <a:prstGeom prst="ellipse">
                <a:avLst/>
              </a:prstGeom>
              <a:solidFill>
                <a:srgbClr val="407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rgbClr val="407799"/>
                  </a:solidFill>
                  <a:latin typeface="FreightSans Pro Medium" panose="02000606030000020004" pitchFamily="50" charset="0"/>
                </a:endParaRPr>
              </a:p>
            </p:txBody>
          </p:sp>
        </p:grp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84A540E8-A743-47C4-8E4A-3B9E689EB62C}"/>
                </a:ext>
              </a:extLst>
            </p:cNvPr>
            <p:cNvSpPr/>
            <p:nvPr/>
          </p:nvSpPr>
          <p:spPr>
            <a:xfrm>
              <a:off x="1032387" y="3134032"/>
              <a:ext cx="1991032" cy="1334804"/>
            </a:xfrm>
            <a:custGeom>
              <a:avLst/>
              <a:gdLst>
                <a:gd name="connsiteX0" fmla="*/ 0 w 1991032"/>
                <a:gd name="connsiteY0" fmla="*/ 700549 h 1334804"/>
                <a:gd name="connsiteX1" fmla="*/ 1150374 w 1991032"/>
                <a:gd name="connsiteY1" fmla="*/ 1312607 h 1334804"/>
                <a:gd name="connsiteX2" fmla="*/ 1991032 w 1991032"/>
                <a:gd name="connsiteY2" fmla="*/ 0 h 133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1032" h="1334804">
                  <a:moveTo>
                    <a:pt x="0" y="700549"/>
                  </a:moveTo>
                  <a:cubicBezTo>
                    <a:pt x="409267" y="1064957"/>
                    <a:pt x="818535" y="1429365"/>
                    <a:pt x="1150374" y="1312607"/>
                  </a:cubicBezTo>
                  <a:cubicBezTo>
                    <a:pt x="1482213" y="1195849"/>
                    <a:pt x="1736622" y="597924"/>
                    <a:pt x="1991032" y="0"/>
                  </a:cubicBezTo>
                </a:path>
              </a:pathLst>
            </a:custGeom>
            <a:noFill/>
            <a:ln w="28575">
              <a:solidFill>
                <a:srgbClr val="DDA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203" name="Gruppieren 202">
              <a:extLst>
                <a:ext uri="{FF2B5EF4-FFF2-40B4-BE49-F238E27FC236}">
                  <a16:creationId xmlns:a16="http://schemas.microsoft.com/office/drawing/2014/main" id="{6EA071B2-E447-49D6-8355-9DC175A50130}"/>
                </a:ext>
              </a:extLst>
            </p:cNvPr>
            <p:cNvGrpSpPr/>
            <p:nvPr/>
          </p:nvGrpSpPr>
          <p:grpSpPr>
            <a:xfrm>
              <a:off x="5476809" y="3829017"/>
              <a:ext cx="1146118" cy="481089"/>
              <a:chOff x="5476809" y="3829017"/>
              <a:chExt cx="1146118" cy="481089"/>
            </a:xfrm>
          </p:grpSpPr>
          <p:cxnSp>
            <p:nvCxnSpPr>
              <p:cNvPr id="197" name="Verbinder: gewinkelt 196">
                <a:extLst>
                  <a:ext uri="{FF2B5EF4-FFF2-40B4-BE49-F238E27FC236}">
                    <a16:creationId xmlns:a16="http://schemas.microsoft.com/office/drawing/2014/main" id="{5FDB6C39-BC83-4FB5-9D3A-6DE0AD88F7A9}"/>
                  </a:ext>
                </a:extLst>
              </p:cNvPr>
              <p:cNvCxnSpPr>
                <a:cxnSpLocks/>
                <a:endCxn id="183" idx="2"/>
              </p:cNvCxnSpPr>
              <p:nvPr/>
            </p:nvCxnSpPr>
            <p:spPr>
              <a:xfrm flipV="1">
                <a:off x="5476809" y="3829017"/>
                <a:ext cx="1146118" cy="481089"/>
              </a:xfrm>
              <a:prstGeom prst="bentConnector2">
                <a:avLst/>
              </a:prstGeom>
              <a:ln w="19050">
                <a:solidFill>
                  <a:srgbClr val="DDA0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200">
                <a:extLst>
                  <a:ext uri="{FF2B5EF4-FFF2-40B4-BE49-F238E27FC236}">
                    <a16:creationId xmlns:a16="http://schemas.microsoft.com/office/drawing/2014/main" id="{14979CBF-CC79-4D75-AFA8-2CA2B3D456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6809" y="4069561"/>
                <a:ext cx="0" cy="240545"/>
              </a:xfrm>
              <a:prstGeom prst="line">
                <a:avLst/>
              </a:prstGeom>
              <a:ln w="19050">
                <a:solidFill>
                  <a:srgbClr val="DDA0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44215C11-594B-464B-96CE-0146483C1AD2}"/>
                </a:ext>
              </a:extLst>
            </p:cNvPr>
            <p:cNvSpPr/>
            <p:nvPr/>
          </p:nvSpPr>
          <p:spPr>
            <a:xfrm>
              <a:off x="4277032" y="3111910"/>
              <a:ext cx="1084007" cy="499037"/>
            </a:xfrm>
            <a:custGeom>
              <a:avLst/>
              <a:gdLst>
                <a:gd name="connsiteX0" fmla="*/ 0 w 1084007"/>
                <a:gd name="connsiteY0" fmla="*/ 0 h 499037"/>
                <a:gd name="connsiteX1" fmla="*/ 442452 w 1084007"/>
                <a:gd name="connsiteY1" fmla="*/ 442451 h 499037"/>
                <a:gd name="connsiteX2" fmla="*/ 766916 w 1084007"/>
                <a:gd name="connsiteY2" fmla="*/ 494071 h 499037"/>
                <a:gd name="connsiteX3" fmla="*/ 1084007 w 1084007"/>
                <a:gd name="connsiteY3" fmla="*/ 494071 h 4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4007" h="499037">
                  <a:moveTo>
                    <a:pt x="0" y="0"/>
                  </a:moveTo>
                  <a:cubicBezTo>
                    <a:pt x="157316" y="180053"/>
                    <a:pt x="314633" y="360106"/>
                    <a:pt x="442452" y="442451"/>
                  </a:cubicBezTo>
                  <a:cubicBezTo>
                    <a:pt x="570271" y="524796"/>
                    <a:pt x="659990" y="485468"/>
                    <a:pt x="766916" y="494071"/>
                  </a:cubicBezTo>
                  <a:cubicBezTo>
                    <a:pt x="873842" y="502674"/>
                    <a:pt x="978924" y="498372"/>
                    <a:pt x="1084007" y="494071"/>
                  </a:cubicBezTo>
                </a:path>
              </a:pathLst>
            </a:custGeom>
            <a:noFill/>
            <a:ln w="28575">
              <a:solidFill>
                <a:srgbClr val="DDA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E0266604-B538-4CE5-8413-EDBDC789A5A4}"/>
                </a:ext>
              </a:extLst>
            </p:cNvPr>
            <p:cNvSpPr/>
            <p:nvPr/>
          </p:nvSpPr>
          <p:spPr>
            <a:xfrm>
              <a:off x="4181168" y="2853813"/>
              <a:ext cx="1150374" cy="713255"/>
            </a:xfrm>
            <a:custGeom>
              <a:avLst/>
              <a:gdLst>
                <a:gd name="connsiteX0" fmla="*/ 0 w 1150374"/>
                <a:gd name="connsiteY0" fmla="*/ 0 h 713255"/>
                <a:gd name="connsiteX1" fmla="*/ 479323 w 1150374"/>
                <a:gd name="connsiteY1" fmla="*/ 567812 h 713255"/>
                <a:gd name="connsiteX2" fmla="*/ 752168 w 1150374"/>
                <a:gd name="connsiteY2" fmla="*/ 700548 h 713255"/>
                <a:gd name="connsiteX3" fmla="*/ 1150374 w 1150374"/>
                <a:gd name="connsiteY3" fmla="*/ 707922 h 713255"/>
                <a:gd name="connsiteX4" fmla="*/ 1150374 w 1150374"/>
                <a:gd name="connsiteY4" fmla="*/ 707922 h 71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374" h="713255">
                  <a:moveTo>
                    <a:pt x="0" y="0"/>
                  </a:moveTo>
                  <a:cubicBezTo>
                    <a:pt x="176981" y="225527"/>
                    <a:pt x="353962" y="451054"/>
                    <a:pt x="479323" y="567812"/>
                  </a:cubicBezTo>
                  <a:cubicBezTo>
                    <a:pt x="604684" y="684570"/>
                    <a:pt x="640326" y="677196"/>
                    <a:pt x="752168" y="700548"/>
                  </a:cubicBezTo>
                  <a:cubicBezTo>
                    <a:pt x="864010" y="723900"/>
                    <a:pt x="1150374" y="707922"/>
                    <a:pt x="1150374" y="707922"/>
                  </a:cubicBezTo>
                  <a:lnTo>
                    <a:pt x="1150374" y="707922"/>
                  </a:lnTo>
                </a:path>
              </a:pathLst>
            </a:custGeom>
            <a:noFill/>
            <a:ln w="28575">
              <a:solidFill>
                <a:srgbClr val="DDA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98" name="Gruppieren 97">
              <a:extLst>
                <a:ext uri="{FF2B5EF4-FFF2-40B4-BE49-F238E27FC236}">
                  <a16:creationId xmlns:a16="http://schemas.microsoft.com/office/drawing/2014/main" id="{39A7A5E8-F252-4F16-A45B-6F5C1ABC3BF4}"/>
                </a:ext>
              </a:extLst>
            </p:cNvPr>
            <p:cNvGrpSpPr/>
            <p:nvPr/>
          </p:nvGrpSpPr>
          <p:grpSpPr>
            <a:xfrm>
              <a:off x="3017661" y="2650291"/>
              <a:ext cx="1261439" cy="1471669"/>
              <a:chOff x="2904058" y="2481209"/>
              <a:chExt cx="1299642" cy="1608191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4E55F5BF-CE03-4616-A493-D2DAF7E12318}"/>
                  </a:ext>
                </a:extLst>
              </p:cNvPr>
              <p:cNvSpPr/>
              <p:nvPr/>
            </p:nvSpPr>
            <p:spPr>
              <a:xfrm>
                <a:off x="2908300" y="4038600"/>
                <a:ext cx="1295400" cy="50800"/>
              </a:xfrm>
              <a:prstGeom prst="rect">
                <a:avLst/>
              </a:prstGeom>
              <a:solidFill>
                <a:srgbClr val="A92A1F"/>
              </a:solidFill>
              <a:ln>
                <a:solidFill>
                  <a:srgbClr val="A92A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4" name="Gleichschenkliges Dreieck 13">
                <a:extLst>
                  <a:ext uri="{FF2B5EF4-FFF2-40B4-BE49-F238E27FC236}">
                    <a16:creationId xmlns:a16="http://schemas.microsoft.com/office/drawing/2014/main" id="{E80D306D-EB3F-47BA-A123-BBF4F65C1E27}"/>
                  </a:ext>
                </a:extLst>
              </p:cNvPr>
              <p:cNvSpPr/>
              <p:nvPr/>
            </p:nvSpPr>
            <p:spPr>
              <a:xfrm>
                <a:off x="3308350" y="2499026"/>
                <a:ext cx="495300" cy="1552274"/>
              </a:xfrm>
              <a:prstGeom prst="triangle">
                <a:avLst/>
              </a:prstGeom>
              <a:noFill/>
              <a:ln w="57150">
                <a:solidFill>
                  <a:srgbClr val="A92A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3FD79F6C-F9FE-4FEA-98B2-E2D991C92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4670" y="3863569"/>
                <a:ext cx="410880" cy="0"/>
              </a:xfrm>
              <a:prstGeom prst="line">
                <a:avLst/>
              </a:prstGeom>
              <a:ln w="57150">
                <a:solidFill>
                  <a:srgbClr val="A92A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3E1494A0-53A6-451E-A2D4-12214EF6E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1646" y="3640789"/>
                <a:ext cx="363904" cy="0"/>
              </a:xfrm>
              <a:prstGeom prst="line">
                <a:avLst/>
              </a:prstGeom>
              <a:ln w="57150">
                <a:solidFill>
                  <a:srgbClr val="A92A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C8C36228-9FD1-4AD1-AC9B-AA91385FD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1508" y="3423897"/>
                <a:ext cx="296892" cy="0"/>
              </a:xfrm>
              <a:prstGeom prst="line">
                <a:avLst/>
              </a:prstGeom>
              <a:ln w="57150">
                <a:solidFill>
                  <a:srgbClr val="A92A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F5A3174B-C97F-4FD1-AF92-711603EAD5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9758" y="3004095"/>
                <a:ext cx="144000" cy="0"/>
              </a:xfrm>
              <a:prstGeom prst="line">
                <a:avLst/>
              </a:prstGeom>
              <a:ln w="57150">
                <a:solidFill>
                  <a:srgbClr val="A92A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109E6EB-A12D-4EAE-AA25-3141B3DBE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639" y="3218203"/>
                <a:ext cx="216000" cy="0"/>
              </a:xfrm>
              <a:prstGeom prst="line">
                <a:avLst/>
              </a:prstGeom>
              <a:ln w="57150">
                <a:solidFill>
                  <a:srgbClr val="A92A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Gleichschenkliges Dreieck 32">
                <a:extLst>
                  <a:ext uri="{FF2B5EF4-FFF2-40B4-BE49-F238E27FC236}">
                    <a16:creationId xmlns:a16="http://schemas.microsoft.com/office/drawing/2014/main" id="{08575EB6-D59D-4CA6-8E4B-CFFE047C9B6E}"/>
                  </a:ext>
                </a:extLst>
              </p:cNvPr>
              <p:cNvSpPr/>
              <p:nvPr/>
            </p:nvSpPr>
            <p:spPr>
              <a:xfrm>
                <a:off x="3014886" y="2481209"/>
                <a:ext cx="1069060" cy="205681"/>
              </a:xfrm>
              <a:prstGeom prst="triangle">
                <a:avLst/>
              </a:prstGeom>
              <a:noFill/>
              <a:ln w="38100">
                <a:solidFill>
                  <a:srgbClr val="A92A1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34" name="Gleichschenkliges Dreieck 33">
                <a:extLst>
                  <a:ext uri="{FF2B5EF4-FFF2-40B4-BE49-F238E27FC236}">
                    <a16:creationId xmlns:a16="http://schemas.microsoft.com/office/drawing/2014/main" id="{138175A4-A8FA-4D69-9631-347D8F6EF454}"/>
                  </a:ext>
                </a:extLst>
              </p:cNvPr>
              <p:cNvSpPr/>
              <p:nvPr/>
            </p:nvSpPr>
            <p:spPr>
              <a:xfrm>
                <a:off x="2904058" y="2789743"/>
                <a:ext cx="1295400" cy="205681"/>
              </a:xfrm>
              <a:prstGeom prst="triangle">
                <a:avLst/>
              </a:prstGeom>
              <a:noFill/>
              <a:ln w="38100">
                <a:solidFill>
                  <a:srgbClr val="A92A1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</p:grp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998FAEF5-5E71-4104-AB50-4BEC6FB6E309}"/>
                </a:ext>
              </a:extLst>
            </p:cNvPr>
            <p:cNvSpPr/>
            <p:nvPr/>
          </p:nvSpPr>
          <p:spPr>
            <a:xfrm>
              <a:off x="4795862" y="3708088"/>
              <a:ext cx="905188" cy="381312"/>
            </a:xfrm>
            <a:prstGeom prst="rect">
              <a:avLst/>
            </a:prstGeom>
            <a:solidFill>
              <a:srgbClr val="A92A1F"/>
            </a:solidFill>
            <a:ln>
              <a:solidFill>
                <a:srgbClr val="A92A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278BD746-2953-4B8F-9D19-CE0406C7DC82}"/>
                </a:ext>
              </a:extLst>
            </p:cNvPr>
            <p:cNvGrpSpPr/>
            <p:nvPr/>
          </p:nvGrpSpPr>
          <p:grpSpPr>
            <a:xfrm>
              <a:off x="4928463" y="3446343"/>
              <a:ext cx="117323" cy="312545"/>
              <a:chOff x="4928463" y="3446343"/>
              <a:chExt cx="117323" cy="312545"/>
            </a:xfrm>
          </p:grpSpPr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AA210D58-C72D-41B7-910B-02C1DE049CEF}"/>
                  </a:ext>
                </a:extLst>
              </p:cNvPr>
              <p:cNvCxnSpPr/>
              <p:nvPr/>
            </p:nvCxnSpPr>
            <p:spPr>
              <a:xfrm>
                <a:off x="4987126" y="3506135"/>
                <a:ext cx="0" cy="252753"/>
              </a:xfrm>
              <a:prstGeom prst="line">
                <a:avLst/>
              </a:prstGeom>
              <a:ln w="28575">
                <a:solidFill>
                  <a:srgbClr val="A92A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CF932438-903A-441C-B3CD-CCC5B208DC7E}"/>
                  </a:ext>
                </a:extLst>
              </p:cNvPr>
              <p:cNvGrpSpPr/>
              <p:nvPr/>
            </p:nvGrpSpPr>
            <p:grpSpPr>
              <a:xfrm>
                <a:off x="4928463" y="3446343"/>
                <a:ext cx="117323" cy="203885"/>
                <a:chOff x="4928463" y="3380877"/>
                <a:chExt cx="117323" cy="203885"/>
              </a:xfrm>
            </p:grpSpPr>
            <p:sp>
              <p:nvSpPr>
                <p:cNvPr id="39" name="Gleichschenkliges Dreieck 38">
                  <a:extLst>
                    <a:ext uri="{FF2B5EF4-FFF2-40B4-BE49-F238E27FC236}">
                      <a16:creationId xmlns:a16="http://schemas.microsoft.com/office/drawing/2014/main" id="{16624490-A134-4EA7-BBA0-7ECDE70F5E75}"/>
                    </a:ext>
                  </a:extLst>
                </p:cNvPr>
                <p:cNvSpPr/>
                <p:nvPr/>
              </p:nvSpPr>
              <p:spPr>
                <a:xfrm>
                  <a:off x="4928465" y="3504203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4" name="Gleichschenkliges Dreieck 43">
                  <a:extLst>
                    <a:ext uri="{FF2B5EF4-FFF2-40B4-BE49-F238E27FC236}">
                      <a16:creationId xmlns:a16="http://schemas.microsoft.com/office/drawing/2014/main" id="{0F4134DE-C541-415C-A723-2A0BCAA7AFEB}"/>
                    </a:ext>
                  </a:extLst>
                </p:cNvPr>
                <p:cNvSpPr/>
                <p:nvPr/>
              </p:nvSpPr>
              <p:spPr>
                <a:xfrm>
                  <a:off x="4928464" y="3462958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7" name="Gleichschenkliges Dreieck 46">
                  <a:extLst>
                    <a:ext uri="{FF2B5EF4-FFF2-40B4-BE49-F238E27FC236}">
                      <a16:creationId xmlns:a16="http://schemas.microsoft.com/office/drawing/2014/main" id="{6BC126C1-27C2-4D06-A20E-FE1AC646AA75}"/>
                    </a:ext>
                  </a:extLst>
                </p:cNvPr>
                <p:cNvSpPr/>
                <p:nvPr/>
              </p:nvSpPr>
              <p:spPr>
                <a:xfrm>
                  <a:off x="4928463" y="3422678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48" name="Gleichschenkliges Dreieck 47">
                  <a:extLst>
                    <a:ext uri="{FF2B5EF4-FFF2-40B4-BE49-F238E27FC236}">
                      <a16:creationId xmlns:a16="http://schemas.microsoft.com/office/drawing/2014/main" id="{53C9EECE-3F27-4A2A-91DF-1646BF0238E1}"/>
                    </a:ext>
                  </a:extLst>
                </p:cNvPr>
                <p:cNvSpPr/>
                <p:nvPr/>
              </p:nvSpPr>
              <p:spPr>
                <a:xfrm>
                  <a:off x="4928465" y="3380877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BABBFBBB-CF9E-40DF-B108-9E494BB788DA}"/>
                </a:ext>
              </a:extLst>
            </p:cNvPr>
            <p:cNvGrpSpPr/>
            <p:nvPr/>
          </p:nvGrpSpPr>
          <p:grpSpPr>
            <a:xfrm>
              <a:off x="5119729" y="3443883"/>
              <a:ext cx="117323" cy="312545"/>
              <a:chOff x="4928463" y="3446343"/>
              <a:chExt cx="117323" cy="312545"/>
            </a:xfrm>
          </p:grpSpPr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988B3EBF-6AA1-422F-A3A6-1F97E728EBAE}"/>
                  </a:ext>
                </a:extLst>
              </p:cNvPr>
              <p:cNvCxnSpPr/>
              <p:nvPr/>
            </p:nvCxnSpPr>
            <p:spPr>
              <a:xfrm>
                <a:off x="4987126" y="3506135"/>
                <a:ext cx="0" cy="252753"/>
              </a:xfrm>
              <a:prstGeom prst="line">
                <a:avLst/>
              </a:prstGeom>
              <a:ln w="28575">
                <a:solidFill>
                  <a:srgbClr val="A92A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uppieren 63">
                <a:extLst>
                  <a:ext uri="{FF2B5EF4-FFF2-40B4-BE49-F238E27FC236}">
                    <a16:creationId xmlns:a16="http://schemas.microsoft.com/office/drawing/2014/main" id="{BC964624-6E07-4E70-B491-69BB5149EB30}"/>
                  </a:ext>
                </a:extLst>
              </p:cNvPr>
              <p:cNvGrpSpPr/>
              <p:nvPr/>
            </p:nvGrpSpPr>
            <p:grpSpPr>
              <a:xfrm>
                <a:off x="4928463" y="3446343"/>
                <a:ext cx="117323" cy="203885"/>
                <a:chOff x="4928463" y="3380877"/>
                <a:chExt cx="117323" cy="203885"/>
              </a:xfrm>
            </p:grpSpPr>
            <p:sp>
              <p:nvSpPr>
                <p:cNvPr id="65" name="Gleichschenkliges Dreieck 64">
                  <a:extLst>
                    <a:ext uri="{FF2B5EF4-FFF2-40B4-BE49-F238E27FC236}">
                      <a16:creationId xmlns:a16="http://schemas.microsoft.com/office/drawing/2014/main" id="{99B9C353-2A32-4F9A-8C52-6F1C04FF7982}"/>
                    </a:ext>
                  </a:extLst>
                </p:cNvPr>
                <p:cNvSpPr/>
                <p:nvPr/>
              </p:nvSpPr>
              <p:spPr>
                <a:xfrm>
                  <a:off x="4928465" y="3504203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6" name="Gleichschenkliges Dreieck 65">
                  <a:extLst>
                    <a:ext uri="{FF2B5EF4-FFF2-40B4-BE49-F238E27FC236}">
                      <a16:creationId xmlns:a16="http://schemas.microsoft.com/office/drawing/2014/main" id="{A6723D60-4D86-46AD-974C-9DF525B5C164}"/>
                    </a:ext>
                  </a:extLst>
                </p:cNvPr>
                <p:cNvSpPr/>
                <p:nvPr/>
              </p:nvSpPr>
              <p:spPr>
                <a:xfrm>
                  <a:off x="4928464" y="3462958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7" name="Gleichschenkliges Dreieck 66">
                  <a:extLst>
                    <a:ext uri="{FF2B5EF4-FFF2-40B4-BE49-F238E27FC236}">
                      <a16:creationId xmlns:a16="http://schemas.microsoft.com/office/drawing/2014/main" id="{80BB1139-6EA0-4FB0-8299-2B5A00A0D567}"/>
                    </a:ext>
                  </a:extLst>
                </p:cNvPr>
                <p:cNvSpPr/>
                <p:nvPr/>
              </p:nvSpPr>
              <p:spPr>
                <a:xfrm>
                  <a:off x="4928463" y="3422678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68" name="Gleichschenkliges Dreieck 67">
                  <a:extLst>
                    <a:ext uri="{FF2B5EF4-FFF2-40B4-BE49-F238E27FC236}">
                      <a16:creationId xmlns:a16="http://schemas.microsoft.com/office/drawing/2014/main" id="{27E3AA58-1CC3-4E38-B30B-4CCFEDEB5C02}"/>
                    </a:ext>
                  </a:extLst>
                </p:cNvPr>
                <p:cNvSpPr/>
                <p:nvPr/>
              </p:nvSpPr>
              <p:spPr>
                <a:xfrm>
                  <a:off x="4928465" y="3380877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7AB796A5-0642-4DE6-AC4D-A1FF270631EF}"/>
                </a:ext>
              </a:extLst>
            </p:cNvPr>
            <p:cNvGrpSpPr/>
            <p:nvPr/>
          </p:nvGrpSpPr>
          <p:grpSpPr>
            <a:xfrm>
              <a:off x="5294204" y="3444234"/>
              <a:ext cx="117323" cy="312545"/>
              <a:chOff x="4928463" y="3446343"/>
              <a:chExt cx="117323" cy="312545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2ED5FBA8-27FF-4B6D-AD50-77FD64C95BB1}"/>
                  </a:ext>
                </a:extLst>
              </p:cNvPr>
              <p:cNvCxnSpPr/>
              <p:nvPr/>
            </p:nvCxnSpPr>
            <p:spPr>
              <a:xfrm>
                <a:off x="4987126" y="3506135"/>
                <a:ext cx="0" cy="252753"/>
              </a:xfrm>
              <a:prstGeom prst="line">
                <a:avLst/>
              </a:prstGeom>
              <a:ln w="28575">
                <a:solidFill>
                  <a:srgbClr val="A92A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783FD27A-EC75-439A-9FF8-620B8AFF7C7C}"/>
                  </a:ext>
                </a:extLst>
              </p:cNvPr>
              <p:cNvGrpSpPr/>
              <p:nvPr/>
            </p:nvGrpSpPr>
            <p:grpSpPr>
              <a:xfrm>
                <a:off x="4928463" y="3446343"/>
                <a:ext cx="117323" cy="203885"/>
                <a:chOff x="4928463" y="3380877"/>
                <a:chExt cx="117323" cy="203885"/>
              </a:xfrm>
            </p:grpSpPr>
            <p:sp>
              <p:nvSpPr>
                <p:cNvPr id="72" name="Gleichschenkliges Dreieck 71">
                  <a:extLst>
                    <a:ext uri="{FF2B5EF4-FFF2-40B4-BE49-F238E27FC236}">
                      <a16:creationId xmlns:a16="http://schemas.microsoft.com/office/drawing/2014/main" id="{2FCC25D6-2923-4FF9-8859-09643D2464C2}"/>
                    </a:ext>
                  </a:extLst>
                </p:cNvPr>
                <p:cNvSpPr/>
                <p:nvPr/>
              </p:nvSpPr>
              <p:spPr>
                <a:xfrm>
                  <a:off x="4928465" y="3504203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3" name="Gleichschenkliges Dreieck 72">
                  <a:extLst>
                    <a:ext uri="{FF2B5EF4-FFF2-40B4-BE49-F238E27FC236}">
                      <a16:creationId xmlns:a16="http://schemas.microsoft.com/office/drawing/2014/main" id="{876A9CCF-455A-4CD1-999F-FB839D566E2E}"/>
                    </a:ext>
                  </a:extLst>
                </p:cNvPr>
                <p:cNvSpPr/>
                <p:nvPr/>
              </p:nvSpPr>
              <p:spPr>
                <a:xfrm>
                  <a:off x="4928464" y="3462958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4" name="Gleichschenkliges Dreieck 73">
                  <a:extLst>
                    <a:ext uri="{FF2B5EF4-FFF2-40B4-BE49-F238E27FC236}">
                      <a16:creationId xmlns:a16="http://schemas.microsoft.com/office/drawing/2014/main" id="{0C04DB02-68D7-4074-ABA1-91B497B773CC}"/>
                    </a:ext>
                  </a:extLst>
                </p:cNvPr>
                <p:cNvSpPr/>
                <p:nvPr/>
              </p:nvSpPr>
              <p:spPr>
                <a:xfrm>
                  <a:off x="4928463" y="3422678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  <p:sp>
              <p:nvSpPr>
                <p:cNvPr id="75" name="Gleichschenkliges Dreieck 74">
                  <a:extLst>
                    <a:ext uri="{FF2B5EF4-FFF2-40B4-BE49-F238E27FC236}">
                      <a16:creationId xmlns:a16="http://schemas.microsoft.com/office/drawing/2014/main" id="{0E759304-8C55-477D-ADCA-9067A15AC451}"/>
                    </a:ext>
                  </a:extLst>
                </p:cNvPr>
                <p:cNvSpPr/>
                <p:nvPr/>
              </p:nvSpPr>
              <p:spPr>
                <a:xfrm>
                  <a:off x="4928465" y="3380877"/>
                  <a:ext cx="117321" cy="80559"/>
                </a:xfrm>
                <a:prstGeom prst="triangle">
                  <a:avLst/>
                </a:prstGeom>
                <a:solidFill>
                  <a:srgbClr val="A92A1F"/>
                </a:solidFill>
                <a:ln cap="rnd">
                  <a:solidFill>
                    <a:srgbClr val="A92A1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/>
                </a:p>
              </p:txBody>
            </p:sp>
          </p:grpSp>
        </p:grpSp>
        <p:pic>
          <p:nvPicPr>
            <p:cNvPr id="78" name="Grafik 77" descr="Tabelle">
              <a:extLst>
                <a:ext uri="{FF2B5EF4-FFF2-40B4-BE49-F238E27FC236}">
                  <a16:creationId xmlns:a16="http://schemas.microsoft.com/office/drawing/2014/main" id="{C3FAD9A9-761D-449A-9AC7-41CE1D5D3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45595" y="3739345"/>
              <a:ext cx="449844" cy="449844"/>
            </a:xfrm>
            <a:prstGeom prst="rect">
              <a:avLst/>
            </a:prstGeom>
          </p:spPr>
        </p:pic>
        <p:pic>
          <p:nvPicPr>
            <p:cNvPr id="79" name="Grafik 78" descr="Tabelle">
              <a:extLst>
                <a:ext uri="{FF2B5EF4-FFF2-40B4-BE49-F238E27FC236}">
                  <a16:creationId xmlns:a16="http://schemas.microsoft.com/office/drawing/2014/main" id="{47AB7AF4-CB8A-4A6D-A908-49455AD2C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97916" y="3738661"/>
              <a:ext cx="449844" cy="449844"/>
            </a:xfrm>
            <a:prstGeom prst="rect">
              <a:avLst/>
            </a:prstGeom>
          </p:spPr>
        </p:pic>
        <p:grpSp>
          <p:nvGrpSpPr>
            <p:cNvPr id="85" name="Gruppieren 84">
              <a:extLst>
                <a:ext uri="{FF2B5EF4-FFF2-40B4-BE49-F238E27FC236}">
                  <a16:creationId xmlns:a16="http://schemas.microsoft.com/office/drawing/2014/main" id="{78CD272C-DD20-4374-A6BF-CAD5077E9337}"/>
                </a:ext>
              </a:extLst>
            </p:cNvPr>
            <p:cNvGrpSpPr/>
            <p:nvPr/>
          </p:nvGrpSpPr>
          <p:grpSpPr>
            <a:xfrm>
              <a:off x="267903" y="1604211"/>
              <a:ext cx="1563507" cy="2232376"/>
              <a:chOff x="1375729" y="127539"/>
              <a:chExt cx="2494525" cy="3733592"/>
            </a:xfrm>
          </p:grpSpPr>
          <p:sp>
            <p:nvSpPr>
              <p:cNvPr id="80" name="Trapezoid 79">
                <a:extLst>
                  <a:ext uri="{FF2B5EF4-FFF2-40B4-BE49-F238E27FC236}">
                    <a16:creationId xmlns:a16="http://schemas.microsoft.com/office/drawing/2014/main" id="{EB5984E4-6DC0-4E01-94B1-64DF6853026E}"/>
                  </a:ext>
                </a:extLst>
              </p:cNvPr>
              <p:cNvSpPr/>
              <p:nvPr/>
            </p:nvSpPr>
            <p:spPr>
              <a:xfrm>
                <a:off x="2461499" y="1653821"/>
                <a:ext cx="279683" cy="2207310"/>
              </a:xfrm>
              <a:prstGeom prst="trapezoi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chemeClr val="tx1">
                      <a:lumMod val="65000"/>
                      <a:lumOff val="35000"/>
                    </a:schemeClr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AB266048-0ABC-4840-9941-62908C946004}"/>
                  </a:ext>
                </a:extLst>
              </p:cNvPr>
              <p:cNvSpPr/>
              <p:nvPr/>
            </p:nvSpPr>
            <p:spPr>
              <a:xfrm rot="1800679">
                <a:off x="2559593" y="1799855"/>
                <a:ext cx="1310661" cy="185179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rgbClr val="6BB945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A1125809-D910-49CE-9903-3BF9AB3C881A}"/>
                  </a:ext>
                </a:extLst>
              </p:cNvPr>
              <p:cNvSpPr/>
              <p:nvPr/>
            </p:nvSpPr>
            <p:spPr>
              <a:xfrm rot="5400000">
                <a:off x="1945287" y="690918"/>
                <a:ext cx="1311780" cy="185021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rgbClr val="457640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8B2C4BA6-92BC-499F-8049-7D889371930C}"/>
                  </a:ext>
                </a:extLst>
              </p:cNvPr>
              <p:cNvSpPr/>
              <p:nvPr/>
            </p:nvSpPr>
            <p:spPr>
              <a:xfrm rot="8695532">
                <a:off x="1375729" y="1823651"/>
                <a:ext cx="1310661" cy="185179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 dirty="0">
                  <a:solidFill>
                    <a:srgbClr val="457640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8F34A4CB-F1C9-46F1-A655-AA8D76890235}"/>
                  </a:ext>
                </a:extLst>
              </p:cNvPr>
              <p:cNvSpPr/>
              <p:nvPr/>
            </p:nvSpPr>
            <p:spPr>
              <a:xfrm>
                <a:off x="2441976" y="1363970"/>
                <a:ext cx="318408" cy="314373"/>
              </a:xfrm>
              <a:prstGeom prst="ellipse">
                <a:avLst/>
              </a:prstGeom>
              <a:solidFill>
                <a:srgbClr val="407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 dirty="0">
                  <a:solidFill>
                    <a:srgbClr val="407799"/>
                  </a:solidFill>
                  <a:latin typeface="FreightSans Pro Medium" panose="02000606030000020004" pitchFamily="50" charset="0"/>
                </a:endParaRPr>
              </a:p>
            </p:txBody>
          </p:sp>
        </p:grpSp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CC54F4E7-40CE-4140-ABB5-4AA6668C6805}"/>
                </a:ext>
              </a:extLst>
            </p:cNvPr>
            <p:cNvGrpSpPr/>
            <p:nvPr/>
          </p:nvGrpSpPr>
          <p:grpSpPr>
            <a:xfrm>
              <a:off x="1365516" y="1301939"/>
              <a:ext cx="1563507" cy="2232376"/>
              <a:chOff x="1375729" y="127539"/>
              <a:chExt cx="2494525" cy="3733592"/>
            </a:xfrm>
          </p:grpSpPr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651424FF-978B-4D78-9063-13E004618292}"/>
                  </a:ext>
                </a:extLst>
              </p:cNvPr>
              <p:cNvSpPr/>
              <p:nvPr/>
            </p:nvSpPr>
            <p:spPr>
              <a:xfrm>
                <a:off x="2461499" y="1653821"/>
                <a:ext cx="279683" cy="2207310"/>
              </a:xfrm>
              <a:prstGeom prst="trapezoi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chemeClr val="tx1">
                      <a:lumMod val="65000"/>
                      <a:lumOff val="35000"/>
                    </a:schemeClr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05A12A32-6C0A-492D-AA1D-C07966419A24}"/>
                  </a:ext>
                </a:extLst>
              </p:cNvPr>
              <p:cNvSpPr/>
              <p:nvPr/>
            </p:nvSpPr>
            <p:spPr>
              <a:xfrm rot="1800679">
                <a:off x="2559593" y="1799855"/>
                <a:ext cx="1310661" cy="185179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rgbClr val="6BB945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9C1A8006-C9A7-4FD4-812B-F8D060F56CAB}"/>
                  </a:ext>
                </a:extLst>
              </p:cNvPr>
              <p:cNvSpPr/>
              <p:nvPr/>
            </p:nvSpPr>
            <p:spPr>
              <a:xfrm rot="5400000">
                <a:off x="1945287" y="690918"/>
                <a:ext cx="1311780" cy="185021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rgbClr val="457640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id="{F81B1A1D-EB25-4E3F-B4AA-99C163FDD7C7}"/>
                  </a:ext>
                </a:extLst>
              </p:cNvPr>
              <p:cNvSpPr/>
              <p:nvPr/>
            </p:nvSpPr>
            <p:spPr>
              <a:xfrm rot="8695532">
                <a:off x="1375729" y="1823651"/>
                <a:ext cx="1310661" cy="185179"/>
              </a:xfrm>
              <a:prstGeom prst="ellipse">
                <a:avLst/>
              </a:prstGeom>
              <a:solidFill>
                <a:srgbClr val="6B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 dirty="0">
                  <a:solidFill>
                    <a:srgbClr val="457640"/>
                  </a:solidFill>
                  <a:latin typeface="FreightSans Pro Medium" panose="02000606030000020004" pitchFamily="50" charset="0"/>
                </a:endParaRPr>
              </a:p>
            </p:txBody>
          </p:sp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id="{D9BF9A18-60E8-4198-9120-721F9A90DD71}"/>
                  </a:ext>
                </a:extLst>
              </p:cNvPr>
              <p:cNvSpPr/>
              <p:nvPr/>
            </p:nvSpPr>
            <p:spPr>
              <a:xfrm>
                <a:off x="2441976" y="1363970"/>
                <a:ext cx="318408" cy="314373"/>
              </a:xfrm>
              <a:prstGeom prst="ellipse">
                <a:avLst/>
              </a:prstGeom>
              <a:solidFill>
                <a:srgbClr val="4077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33">
                  <a:solidFill>
                    <a:srgbClr val="407799"/>
                  </a:solidFill>
                  <a:latin typeface="FreightSans Pro Medium" panose="02000606030000020004" pitchFamily="50" charset="0"/>
                </a:endParaRPr>
              </a:p>
            </p:txBody>
          </p:sp>
        </p:grp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CFF18D4A-007E-4FFF-ACC5-03B009B9CBEA}"/>
                </a:ext>
              </a:extLst>
            </p:cNvPr>
            <p:cNvSpPr/>
            <p:nvPr/>
          </p:nvSpPr>
          <p:spPr>
            <a:xfrm>
              <a:off x="1861944" y="3148780"/>
              <a:ext cx="1146727" cy="951409"/>
            </a:xfrm>
            <a:custGeom>
              <a:avLst/>
              <a:gdLst>
                <a:gd name="connsiteX0" fmla="*/ 0 w 1165123"/>
                <a:gd name="connsiteY0" fmla="*/ 685800 h 951409"/>
                <a:gd name="connsiteX1" fmla="*/ 597310 w 1165123"/>
                <a:gd name="connsiteY1" fmla="*/ 914400 h 951409"/>
                <a:gd name="connsiteX2" fmla="*/ 1165123 w 1165123"/>
                <a:gd name="connsiteY2" fmla="*/ 0 h 951409"/>
                <a:gd name="connsiteX3" fmla="*/ 1165123 w 1165123"/>
                <a:gd name="connsiteY3" fmla="*/ 0 h 95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123" h="951409">
                  <a:moveTo>
                    <a:pt x="0" y="685800"/>
                  </a:moveTo>
                  <a:cubicBezTo>
                    <a:pt x="201561" y="857250"/>
                    <a:pt x="403123" y="1028700"/>
                    <a:pt x="597310" y="914400"/>
                  </a:cubicBezTo>
                  <a:cubicBezTo>
                    <a:pt x="791497" y="800100"/>
                    <a:pt x="1165123" y="0"/>
                    <a:pt x="1165123" y="0"/>
                  </a:cubicBezTo>
                  <a:lnTo>
                    <a:pt x="1165123" y="0"/>
                  </a:lnTo>
                </a:path>
              </a:pathLst>
            </a:custGeom>
            <a:noFill/>
            <a:ln w="28575">
              <a:solidFill>
                <a:srgbClr val="DDA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grpSp>
          <p:nvGrpSpPr>
            <p:cNvPr id="188" name="Gruppieren 187">
              <a:extLst>
                <a:ext uri="{FF2B5EF4-FFF2-40B4-BE49-F238E27FC236}">
                  <a16:creationId xmlns:a16="http://schemas.microsoft.com/office/drawing/2014/main" id="{600298F8-7744-4B0F-8B88-B43D122B611F}"/>
                </a:ext>
              </a:extLst>
            </p:cNvPr>
            <p:cNvGrpSpPr/>
            <p:nvPr/>
          </p:nvGrpSpPr>
          <p:grpSpPr>
            <a:xfrm>
              <a:off x="6421288" y="3447705"/>
              <a:ext cx="403278" cy="381312"/>
              <a:chOff x="5297772" y="1613424"/>
              <a:chExt cx="403278" cy="381312"/>
            </a:xfrm>
          </p:grpSpPr>
          <p:sp>
            <p:nvSpPr>
              <p:cNvPr id="183" name="Rechteck: abgerundete Ecken 182">
                <a:extLst>
                  <a:ext uri="{FF2B5EF4-FFF2-40B4-BE49-F238E27FC236}">
                    <a16:creationId xmlns:a16="http://schemas.microsoft.com/office/drawing/2014/main" id="{B3A8B739-B2E6-47F3-BC12-1A98FD633AD4}"/>
                  </a:ext>
                </a:extLst>
              </p:cNvPr>
              <p:cNvSpPr/>
              <p:nvPr/>
            </p:nvSpPr>
            <p:spPr>
              <a:xfrm>
                <a:off x="5297772" y="1613424"/>
                <a:ext cx="403278" cy="381312"/>
              </a:xfrm>
              <a:prstGeom prst="roundRect">
                <a:avLst/>
              </a:prstGeom>
              <a:solidFill>
                <a:srgbClr val="A92A1F"/>
              </a:solidFill>
              <a:ln w="19050">
                <a:solidFill>
                  <a:srgbClr val="A92A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ACDFD13D-1FF8-4224-9481-8B5CF47BBD22}"/>
                  </a:ext>
                </a:extLst>
              </p:cNvPr>
              <p:cNvSpPr/>
              <p:nvPr/>
            </p:nvSpPr>
            <p:spPr>
              <a:xfrm>
                <a:off x="5346290" y="1650623"/>
                <a:ext cx="311843" cy="3154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A92A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E536B781-497D-4811-9A31-8E965E090129}"/>
                  </a:ext>
                </a:extLst>
              </p:cNvPr>
              <p:cNvSpPr/>
              <p:nvPr/>
            </p:nvSpPr>
            <p:spPr>
              <a:xfrm>
                <a:off x="5437627" y="1795295"/>
                <a:ext cx="45719" cy="45719"/>
              </a:xfrm>
              <a:prstGeom prst="ellipse">
                <a:avLst/>
              </a:prstGeom>
              <a:solidFill>
                <a:srgbClr val="A92A1F"/>
              </a:solidFill>
              <a:ln>
                <a:solidFill>
                  <a:srgbClr val="A92A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id="{257ADFDE-A797-43C2-9400-D1A2488F2343}"/>
                  </a:ext>
                </a:extLst>
              </p:cNvPr>
              <p:cNvSpPr/>
              <p:nvPr/>
            </p:nvSpPr>
            <p:spPr>
              <a:xfrm>
                <a:off x="5532516" y="1795295"/>
                <a:ext cx="45719" cy="45719"/>
              </a:xfrm>
              <a:prstGeom prst="ellipse">
                <a:avLst/>
              </a:prstGeom>
              <a:solidFill>
                <a:srgbClr val="A92A1F"/>
              </a:solidFill>
              <a:ln>
                <a:solidFill>
                  <a:srgbClr val="A92A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400"/>
              </a:p>
            </p:txBody>
          </p:sp>
        </p:grpSp>
        <p:grpSp>
          <p:nvGrpSpPr>
            <p:cNvPr id="204" name="Gruppieren 203">
              <a:extLst>
                <a:ext uri="{FF2B5EF4-FFF2-40B4-BE49-F238E27FC236}">
                  <a16:creationId xmlns:a16="http://schemas.microsoft.com/office/drawing/2014/main" id="{A1C7E768-AAEE-4ED6-8386-A5CE16D4D2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7017" y="2777834"/>
              <a:ext cx="1603375" cy="1080000"/>
              <a:chOff x="1412876" y="1585506"/>
              <a:chExt cx="2679700" cy="1804988"/>
            </a:xfrm>
          </p:grpSpPr>
          <p:grpSp>
            <p:nvGrpSpPr>
              <p:cNvPr id="205" name="Group 4">
                <a:extLst>
                  <a:ext uri="{FF2B5EF4-FFF2-40B4-BE49-F238E27FC236}">
                    <a16:creationId xmlns:a16="http://schemas.microsoft.com/office/drawing/2014/main" id="{2D599B62-BC7F-4F45-AD5B-9C67A94FB79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12876" y="1585506"/>
                <a:ext cx="2679700" cy="1804988"/>
                <a:chOff x="890" y="678"/>
                <a:chExt cx="1688" cy="1137"/>
              </a:xfrm>
            </p:grpSpPr>
            <p:sp>
              <p:nvSpPr>
                <p:cNvPr id="207" name="AutoShape 3">
                  <a:extLst>
                    <a:ext uri="{FF2B5EF4-FFF2-40B4-BE49-F238E27FC236}">
                      <a16:creationId xmlns:a16="http://schemas.microsoft.com/office/drawing/2014/main" id="{E3573DC8-2C22-4590-8DE4-8923563794FC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93" y="679"/>
                  <a:ext cx="1684" cy="1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 dirty="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08" name="Rectangle 5">
                  <a:extLst>
                    <a:ext uri="{FF2B5EF4-FFF2-40B4-BE49-F238E27FC236}">
                      <a16:creationId xmlns:a16="http://schemas.microsoft.com/office/drawing/2014/main" id="{080B2CFE-1E86-439A-832E-63240A101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4" y="1046"/>
                  <a:ext cx="181" cy="768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09" name="Freeform 6">
                  <a:extLst>
                    <a:ext uri="{FF2B5EF4-FFF2-40B4-BE49-F238E27FC236}">
                      <a16:creationId xmlns:a16="http://schemas.microsoft.com/office/drawing/2014/main" id="{D1FE52E3-E0B7-43D7-83FE-2301CA37E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" y="1271"/>
                  <a:ext cx="1683" cy="91"/>
                </a:xfrm>
                <a:custGeom>
                  <a:avLst/>
                  <a:gdLst>
                    <a:gd name="T0" fmla="*/ 0 w 2249"/>
                    <a:gd name="T1" fmla="*/ 0 h 121"/>
                    <a:gd name="T2" fmla="*/ 0 w 2249"/>
                    <a:gd name="T3" fmla="*/ 92 h 121"/>
                    <a:gd name="T4" fmla="*/ 29 w 2249"/>
                    <a:gd name="T5" fmla="*/ 121 h 121"/>
                    <a:gd name="T6" fmla="*/ 2220 w 2249"/>
                    <a:gd name="T7" fmla="*/ 121 h 121"/>
                    <a:gd name="T8" fmla="*/ 2249 w 2249"/>
                    <a:gd name="T9" fmla="*/ 92 h 121"/>
                    <a:gd name="T10" fmla="*/ 2249 w 2249"/>
                    <a:gd name="T11" fmla="*/ 0 h 121"/>
                    <a:gd name="T12" fmla="*/ 0 w 2249"/>
                    <a:gd name="T13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49" h="121">
                      <a:moveTo>
                        <a:pt x="0" y="0"/>
                      </a:move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108"/>
                        <a:pt x="13" y="121"/>
                        <a:pt x="29" y="121"/>
                      </a:cubicBezTo>
                      <a:cubicBezTo>
                        <a:pt x="2220" y="121"/>
                        <a:pt x="2220" y="121"/>
                        <a:pt x="2220" y="121"/>
                      </a:cubicBezTo>
                      <a:cubicBezTo>
                        <a:pt x="2236" y="121"/>
                        <a:pt x="2249" y="108"/>
                        <a:pt x="2249" y="92"/>
                      </a:cubicBezTo>
                      <a:cubicBezTo>
                        <a:pt x="2249" y="0"/>
                        <a:pt x="2249" y="0"/>
                        <a:pt x="224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0" name="Freeform 7">
                  <a:extLst>
                    <a:ext uri="{FF2B5EF4-FFF2-40B4-BE49-F238E27FC236}">
                      <a16:creationId xmlns:a16="http://schemas.microsoft.com/office/drawing/2014/main" id="{D12407B3-A16E-475B-A16A-3FFC863494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0" y="678"/>
                  <a:ext cx="1688" cy="605"/>
                </a:xfrm>
                <a:custGeom>
                  <a:avLst/>
                  <a:gdLst>
                    <a:gd name="T0" fmla="*/ 2252 w 2255"/>
                    <a:gd name="T1" fmla="*/ 791 h 808"/>
                    <a:gd name="T2" fmla="*/ 2229 w 2255"/>
                    <a:gd name="T3" fmla="*/ 808 h 808"/>
                    <a:gd name="T4" fmla="*/ 27 w 2255"/>
                    <a:gd name="T5" fmla="*/ 808 h 808"/>
                    <a:gd name="T6" fmla="*/ 3 w 2255"/>
                    <a:gd name="T7" fmla="*/ 791 h 808"/>
                    <a:gd name="T8" fmla="*/ 251 w 2255"/>
                    <a:gd name="T9" fmla="*/ 17 h 808"/>
                    <a:gd name="T10" fmla="*/ 278 w 2255"/>
                    <a:gd name="T11" fmla="*/ 0 h 808"/>
                    <a:gd name="T12" fmla="*/ 1977 w 2255"/>
                    <a:gd name="T13" fmla="*/ 0 h 808"/>
                    <a:gd name="T14" fmla="*/ 2005 w 2255"/>
                    <a:gd name="T15" fmla="*/ 17 h 808"/>
                    <a:gd name="T16" fmla="*/ 2252 w 2255"/>
                    <a:gd name="T17" fmla="*/ 791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55" h="808">
                      <a:moveTo>
                        <a:pt x="2252" y="791"/>
                      </a:moveTo>
                      <a:cubicBezTo>
                        <a:pt x="2255" y="801"/>
                        <a:pt x="2245" y="808"/>
                        <a:pt x="2229" y="808"/>
                      </a:cubicBezTo>
                      <a:cubicBezTo>
                        <a:pt x="27" y="808"/>
                        <a:pt x="27" y="808"/>
                        <a:pt x="27" y="808"/>
                      </a:cubicBezTo>
                      <a:cubicBezTo>
                        <a:pt x="11" y="808"/>
                        <a:pt x="0" y="801"/>
                        <a:pt x="3" y="791"/>
                      </a:cubicBezTo>
                      <a:cubicBezTo>
                        <a:pt x="251" y="17"/>
                        <a:pt x="251" y="17"/>
                        <a:pt x="251" y="17"/>
                      </a:cubicBezTo>
                      <a:cubicBezTo>
                        <a:pt x="254" y="8"/>
                        <a:pt x="266" y="0"/>
                        <a:pt x="278" y="0"/>
                      </a:cubicBezTo>
                      <a:cubicBezTo>
                        <a:pt x="1977" y="0"/>
                        <a:pt x="1977" y="0"/>
                        <a:pt x="1977" y="0"/>
                      </a:cubicBezTo>
                      <a:cubicBezTo>
                        <a:pt x="1989" y="0"/>
                        <a:pt x="2002" y="8"/>
                        <a:pt x="2005" y="17"/>
                      </a:cubicBezTo>
                      <a:cubicBezTo>
                        <a:pt x="2252" y="791"/>
                        <a:pt x="2252" y="791"/>
                        <a:pt x="2252" y="791"/>
                      </a:cubicBezTo>
                      <a:close/>
                    </a:path>
                  </a:pathLst>
                </a:custGeom>
                <a:solidFill>
                  <a:srgbClr val="4077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1" name="Freeform 8">
                  <a:extLst>
                    <a:ext uri="{FF2B5EF4-FFF2-40B4-BE49-F238E27FC236}">
                      <a16:creationId xmlns:a16="http://schemas.microsoft.com/office/drawing/2014/main" id="{B8E75142-1359-4AF7-92C1-17D0917E1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9" y="716"/>
                  <a:ext cx="122" cy="78"/>
                </a:xfrm>
                <a:custGeom>
                  <a:avLst/>
                  <a:gdLst>
                    <a:gd name="T0" fmla="*/ 145 w 163"/>
                    <a:gd name="T1" fmla="*/ 86 h 103"/>
                    <a:gd name="T2" fmla="*/ 117 w 163"/>
                    <a:gd name="T3" fmla="*/ 103 h 103"/>
                    <a:gd name="T4" fmla="*/ 21 w 163"/>
                    <a:gd name="T5" fmla="*/ 103 h 103"/>
                    <a:gd name="T6" fmla="*/ 3 w 163"/>
                    <a:gd name="T7" fmla="*/ 86 h 103"/>
                    <a:gd name="T8" fmla="*/ 23 w 163"/>
                    <a:gd name="T9" fmla="*/ 17 h 103"/>
                    <a:gd name="T10" fmla="*/ 50 w 163"/>
                    <a:gd name="T11" fmla="*/ 0 h 103"/>
                    <a:gd name="T12" fmla="*/ 142 w 163"/>
                    <a:gd name="T13" fmla="*/ 0 h 103"/>
                    <a:gd name="T14" fmla="*/ 161 w 163"/>
                    <a:gd name="T15" fmla="*/ 17 h 103"/>
                    <a:gd name="T16" fmla="*/ 145 w 163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103">
                      <a:moveTo>
                        <a:pt x="145" y="86"/>
                      </a:moveTo>
                      <a:cubicBezTo>
                        <a:pt x="142" y="96"/>
                        <a:pt x="130" y="103"/>
                        <a:pt x="117" y="103"/>
                      </a:cubicBezTo>
                      <a:cubicBezTo>
                        <a:pt x="21" y="103"/>
                        <a:pt x="21" y="103"/>
                        <a:pt x="21" y="103"/>
                      </a:cubicBezTo>
                      <a:cubicBezTo>
                        <a:pt x="8" y="103"/>
                        <a:pt x="0" y="96"/>
                        <a:pt x="3" y="8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5" y="8"/>
                        <a:pt x="38" y="0"/>
                        <a:pt x="5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55" y="0"/>
                        <a:pt x="163" y="8"/>
                        <a:pt x="161" y="17"/>
                      </a:cubicBezTo>
                      <a:lnTo>
                        <a:pt x="145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2" name="Freeform 9">
                  <a:extLst>
                    <a:ext uri="{FF2B5EF4-FFF2-40B4-BE49-F238E27FC236}">
                      <a16:creationId xmlns:a16="http://schemas.microsoft.com/office/drawing/2014/main" id="{F5AD00C3-6347-4742-B3F8-ADA0A31AF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4" y="807"/>
                  <a:ext cx="126" cy="77"/>
                </a:xfrm>
                <a:custGeom>
                  <a:avLst/>
                  <a:gdLst>
                    <a:gd name="T0" fmla="*/ 150 w 169"/>
                    <a:gd name="T1" fmla="*/ 86 h 103"/>
                    <a:gd name="T2" fmla="*/ 122 w 169"/>
                    <a:gd name="T3" fmla="*/ 103 h 103"/>
                    <a:gd name="T4" fmla="*/ 22 w 169"/>
                    <a:gd name="T5" fmla="*/ 103 h 103"/>
                    <a:gd name="T6" fmla="*/ 2 w 169"/>
                    <a:gd name="T7" fmla="*/ 86 h 103"/>
                    <a:gd name="T8" fmla="*/ 22 w 169"/>
                    <a:gd name="T9" fmla="*/ 17 h 103"/>
                    <a:gd name="T10" fmla="*/ 51 w 169"/>
                    <a:gd name="T11" fmla="*/ 0 h 103"/>
                    <a:gd name="T12" fmla="*/ 147 w 169"/>
                    <a:gd name="T13" fmla="*/ 0 h 103"/>
                    <a:gd name="T14" fmla="*/ 166 w 169"/>
                    <a:gd name="T15" fmla="*/ 17 h 103"/>
                    <a:gd name="T16" fmla="*/ 150 w 169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9" h="103">
                      <a:moveTo>
                        <a:pt x="150" y="86"/>
                      </a:moveTo>
                      <a:cubicBezTo>
                        <a:pt x="148" y="95"/>
                        <a:pt x="135" y="103"/>
                        <a:pt x="122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8" y="103"/>
                        <a:pt x="0" y="95"/>
                        <a:pt x="2" y="86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7"/>
                        <a:pt x="38" y="0"/>
                        <a:pt x="51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60" y="0"/>
                        <a:pt x="169" y="7"/>
                        <a:pt x="166" y="17"/>
                      </a:cubicBezTo>
                      <a:lnTo>
                        <a:pt x="150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3" name="Freeform 10">
                  <a:extLst>
                    <a:ext uri="{FF2B5EF4-FFF2-40B4-BE49-F238E27FC236}">
                      <a16:creationId xmlns:a16="http://schemas.microsoft.com/office/drawing/2014/main" id="{8F89FA02-89DF-47AF-B278-4A8A4CCF5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" y="897"/>
                  <a:ext cx="131" cy="78"/>
                </a:xfrm>
                <a:custGeom>
                  <a:avLst/>
                  <a:gdLst>
                    <a:gd name="T0" fmla="*/ 157 w 175"/>
                    <a:gd name="T1" fmla="*/ 87 h 104"/>
                    <a:gd name="T2" fmla="*/ 127 w 175"/>
                    <a:gd name="T3" fmla="*/ 104 h 104"/>
                    <a:gd name="T4" fmla="*/ 23 w 175"/>
                    <a:gd name="T5" fmla="*/ 104 h 104"/>
                    <a:gd name="T6" fmla="*/ 3 w 175"/>
                    <a:gd name="T7" fmla="*/ 87 h 104"/>
                    <a:gd name="T8" fmla="*/ 23 w 175"/>
                    <a:gd name="T9" fmla="*/ 17 h 104"/>
                    <a:gd name="T10" fmla="*/ 52 w 175"/>
                    <a:gd name="T11" fmla="*/ 0 h 104"/>
                    <a:gd name="T12" fmla="*/ 152 w 175"/>
                    <a:gd name="T13" fmla="*/ 0 h 104"/>
                    <a:gd name="T14" fmla="*/ 173 w 175"/>
                    <a:gd name="T15" fmla="*/ 17 h 104"/>
                    <a:gd name="T16" fmla="*/ 157 w 175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" h="104">
                      <a:moveTo>
                        <a:pt x="157" y="87"/>
                      </a:moveTo>
                      <a:cubicBezTo>
                        <a:pt x="154" y="96"/>
                        <a:pt x="141" y="104"/>
                        <a:pt x="127" y="104"/>
                      </a:cubicBezTo>
                      <a:cubicBezTo>
                        <a:pt x="23" y="104"/>
                        <a:pt x="23" y="104"/>
                        <a:pt x="23" y="104"/>
                      </a:cubicBezTo>
                      <a:cubicBezTo>
                        <a:pt x="9" y="104"/>
                        <a:pt x="0" y="96"/>
                        <a:pt x="3" y="8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5" y="8"/>
                        <a:pt x="39" y="0"/>
                        <a:pt x="52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66" y="0"/>
                        <a:pt x="175" y="8"/>
                        <a:pt x="173" y="17"/>
                      </a:cubicBezTo>
                      <a:lnTo>
                        <a:pt x="157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4" name="Freeform 11">
                  <a:extLst>
                    <a:ext uri="{FF2B5EF4-FFF2-40B4-BE49-F238E27FC236}">
                      <a16:creationId xmlns:a16="http://schemas.microsoft.com/office/drawing/2014/main" id="{5E28E2D5-E12D-40CF-BD71-B37EC855F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987"/>
                  <a:ext cx="135" cy="77"/>
                </a:xfrm>
                <a:custGeom>
                  <a:avLst/>
                  <a:gdLst>
                    <a:gd name="T0" fmla="*/ 162 w 181"/>
                    <a:gd name="T1" fmla="*/ 86 h 103"/>
                    <a:gd name="T2" fmla="*/ 132 w 181"/>
                    <a:gd name="T3" fmla="*/ 103 h 103"/>
                    <a:gd name="T4" fmla="*/ 24 w 181"/>
                    <a:gd name="T5" fmla="*/ 103 h 103"/>
                    <a:gd name="T6" fmla="*/ 2 w 181"/>
                    <a:gd name="T7" fmla="*/ 86 h 103"/>
                    <a:gd name="T8" fmla="*/ 22 w 181"/>
                    <a:gd name="T9" fmla="*/ 17 h 103"/>
                    <a:gd name="T10" fmla="*/ 53 w 181"/>
                    <a:gd name="T11" fmla="*/ 0 h 103"/>
                    <a:gd name="T12" fmla="*/ 157 w 181"/>
                    <a:gd name="T13" fmla="*/ 0 h 103"/>
                    <a:gd name="T14" fmla="*/ 178 w 181"/>
                    <a:gd name="T15" fmla="*/ 17 h 103"/>
                    <a:gd name="T16" fmla="*/ 162 w 181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1" h="103">
                      <a:moveTo>
                        <a:pt x="162" y="86"/>
                      </a:moveTo>
                      <a:cubicBezTo>
                        <a:pt x="160" y="96"/>
                        <a:pt x="146" y="103"/>
                        <a:pt x="132" y="103"/>
                      </a:cubicBezTo>
                      <a:cubicBezTo>
                        <a:pt x="24" y="103"/>
                        <a:pt x="24" y="103"/>
                        <a:pt x="24" y="103"/>
                      </a:cubicBezTo>
                      <a:cubicBezTo>
                        <a:pt x="9" y="103"/>
                        <a:pt x="0" y="96"/>
                        <a:pt x="2" y="86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7"/>
                        <a:pt x="38" y="0"/>
                        <a:pt x="53" y="0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71" y="0"/>
                        <a:pt x="181" y="7"/>
                        <a:pt x="178" y="17"/>
                      </a:cubicBezTo>
                      <a:lnTo>
                        <a:pt x="162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5" name="Freeform 12">
                  <a:extLst>
                    <a:ext uri="{FF2B5EF4-FFF2-40B4-BE49-F238E27FC236}">
                      <a16:creationId xmlns:a16="http://schemas.microsoft.com/office/drawing/2014/main" id="{DBF781F2-6ADA-40B2-B5E4-12E302CD3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1078"/>
                  <a:ext cx="140" cy="77"/>
                </a:xfrm>
                <a:custGeom>
                  <a:avLst/>
                  <a:gdLst>
                    <a:gd name="T0" fmla="*/ 169 w 187"/>
                    <a:gd name="T1" fmla="*/ 86 h 103"/>
                    <a:gd name="T2" fmla="*/ 137 w 187"/>
                    <a:gd name="T3" fmla="*/ 103 h 103"/>
                    <a:gd name="T4" fmla="*/ 25 w 187"/>
                    <a:gd name="T5" fmla="*/ 103 h 103"/>
                    <a:gd name="T6" fmla="*/ 3 w 187"/>
                    <a:gd name="T7" fmla="*/ 86 h 103"/>
                    <a:gd name="T8" fmla="*/ 23 w 187"/>
                    <a:gd name="T9" fmla="*/ 16 h 103"/>
                    <a:gd name="T10" fmla="*/ 54 w 187"/>
                    <a:gd name="T11" fmla="*/ 0 h 103"/>
                    <a:gd name="T12" fmla="*/ 162 w 187"/>
                    <a:gd name="T13" fmla="*/ 0 h 103"/>
                    <a:gd name="T14" fmla="*/ 185 w 187"/>
                    <a:gd name="T15" fmla="*/ 16 h 103"/>
                    <a:gd name="T16" fmla="*/ 169 w 187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103">
                      <a:moveTo>
                        <a:pt x="169" y="86"/>
                      </a:moveTo>
                      <a:cubicBezTo>
                        <a:pt x="166" y="95"/>
                        <a:pt x="152" y="103"/>
                        <a:pt x="137" y="103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10" y="103"/>
                        <a:pt x="0" y="95"/>
                        <a:pt x="3" y="8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5" y="7"/>
                        <a:pt x="39" y="0"/>
                        <a:pt x="54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77" y="0"/>
                        <a:pt x="187" y="7"/>
                        <a:pt x="185" y="16"/>
                      </a:cubicBezTo>
                      <a:lnTo>
                        <a:pt x="169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6" name="Freeform 13">
                  <a:extLst>
                    <a:ext uri="{FF2B5EF4-FFF2-40B4-BE49-F238E27FC236}">
                      <a16:creationId xmlns:a16="http://schemas.microsoft.com/office/drawing/2014/main" id="{8B9E2AAC-4396-4E2B-B3D2-612CB641C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0" y="1168"/>
                  <a:ext cx="145" cy="77"/>
                </a:xfrm>
                <a:custGeom>
                  <a:avLst/>
                  <a:gdLst>
                    <a:gd name="T0" fmla="*/ 174 w 193"/>
                    <a:gd name="T1" fmla="*/ 86 h 103"/>
                    <a:gd name="T2" fmla="*/ 142 w 193"/>
                    <a:gd name="T3" fmla="*/ 103 h 103"/>
                    <a:gd name="T4" fmla="*/ 26 w 193"/>
                    <a:gd name="T5" fmla="*/ 103 h 103"/>
                    <a:gd name="T6" fmla="*/ 2 w 193"/>
                    <a:gd name="T7" fmla="*/ 86 h 103"/>
                    <a:gd name="T8" fmla="*/ 22 w 193"/>
                    <a:gd name="T9" fmla="*/ 17 h 103"/>
                    <a:gd name="T10" fmla="*/ 55 w 193"/>
                    <a:gd name="T11" fmla="*/ 0 h 103"/>
                    <a:gd name="T12" fmla="*/ 167 w 193"/>
                    <a:gd name="T13" fmla="*/ 0 h 103"/>
                    <a:gd name="T14" fmla="*/ 190 w 193"/>
                    <a:gd name="T15" fmla="*/ 17 h 103"/>
                    <a:gd name="T16" fmla="*/ 174 w 193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03">
                      <a:moveTo>
                        <a:pt x="174" y="86"/>
                      </a:moveTo>
                      <a:cubicBezTo>
                        <a:pt x="172" y="96"/>
                        <a:pt x="157" y="103"/>
                        <a:pt x="142" y="103"/>
                      </a:cubicBezTo>
                      <a:cubicBezTo>
                        <a:pt x="26" y="103"/>
                        <a:pt x="26" y="103"/>
                        <a:pt x="26" y="103"/>
                      </a:cubicBezTo>
                      <a:cubicBezTo>
                        <a:pt x="10" y="103"/>
                        <a:pt x="0" y="96"/>
                        <a:pt x="2" y="86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5" y="8"/>
                        <a:pt x="39" y="0"/>
                        <a:pt x="55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82" y="0"/>
                        <a:pt x="193" y="8"/>
                        <a:pt x="190" y="17"/>
                      </a:cubicBezTo>
                      <a:lnTo>
                        <a:pt x="174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7" name="Freeform 14">
                  <a:extLst>
                    <a:ext uri="{FF2B5EF4-FFF2-40B4-BE49-F238E27FC236}">
                      <a16:creationId xmlns:a16="http://schemas.microsoft.com/office/drawing/2014/main" id="{CE4B1CFD-B550-4605-A908-AB2AD1BDE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8" y="716"/>
                  <a:ext cx="119" cy="78"/>
                </a:xfrm>
                <a:custGeom>
                  <a:avLst/>
                  <a:gdLst>
                    <a:gd name="T0" fmla="*/ 144 w 158"/>
                    <a:gd name="T1" fmla="*/ 86 h 103"/>
                    <a:gd name="T2" fmla="*/ 118 w 158"/>
                    <a:gd name="T3" fmla="*/ 103 h 103"/>
                    <a:gd name="T4" fmla="*/ 22 w 158"/>
                    <a:gd name="T5" fmla="*/ 103 h 103"/>
                    <a:gd name="T6" fmla="*/ 2 w 158"/>
                    <a:gd name="T7" fmla="*/ 86 h 103"/>
                    <a:gd name="T8" fmla="*/ 18 w 158"/>
                    <a:gd name="T9" fmla="*/ 17 h 103"/>
                    <a:gd name="T10" fmla="*/ 45 w 158"/>
                    <a:gd name="T11" fmla="*/ 0 h 103"/>
                    <a:gd name="T12" fmla="*/ 137 w 158"/>
                    <a:gd name="T13" fmla="*/ 0 h 103"/>
                    <a:gd name="T14" fmla="*/ 156 w 158"/>
                    <a:gd name="T15" fmla="*/ 17 h 103"/>
                    <a:gd name="T16" fmla="*/ 144 w 158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103">
                      <a:moveTo>
                        <a:pt x="144" y="86"/>
                      </a:moveTo>
                      <a:cubicBezTo>
                        <a:pt x="143" y="96"/>
                        <a:pt x="131" y="103"/>
                        <a:pt x="118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9" y="103"/>
                        <a:pt x="0" y="96"/>
                        <a:pt x="2" y="8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0" y="8"/>
                        <a:pt x="32" y="0"/>
                        <a:pt x="45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9" y="0"/>
                        <a:pt x="158" y="8"/>
                        <a:pt x="156" y="17"/>
                      </a:cubicBezTo>
                      <a:lnTo>
                        <a:pt x="144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8" name="Freeform 15">
                  <a:extLst>
                    <a:ext uri="{FF2B5EF4-FFF2-40B4-BE49-F238E27FC236}">
                      <a16:creationId xmlns:a16="http://schemas.microsoft.com/office/drawing/2014/main" id="{7165E32B-C1B0-461B-9740-D644F46F5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807"/>
                  <a:ext cx="123" cy="77"/>
                </a:xfrm>
                <a:custGeom>
                  <a:avLst/>
                  <a:gdLst>
                    <a:gd name="T0" fmla="*/ 150 w 164"/>
                    <a:gd name="T1" fmla="*/ 86 h 103"/>
                    <a:gd name="T2" fmla="*/ 123 w 164"/>
                    <a:gd name="T3" fmla="*/ 103 h 103"/>
                    <a:gd name="T4" fmla="*/ 23 w 164"/>
                    <a:gd name="T5" fmla="*/ 103 h 103"/>
                    <a:gd name="T6" fmla="*/ 2 w 164"/>
                    <a:gd name="T7" fmla="*/ 86 h 103"/>
                    <a:gd name="T8" fmla="*/ 18 w 164"/>
                    <a:gd name="T9" fmla="*/ 17 h 103"/>
                    <a:gd name="T10" fmla="*/ 45 w 164"/>
                    <a:gd name="T11" fmla="*/ 0 h 103"/>
                    <a:gd name="T12" fmla="*/ 142 w 164"/>
                    <a:gd name="T13" fmla="*/ 0 h 103"/>
                    <a:gd name="T14" fmla="*/ 162 w 164"/>
                    <a:gd name="T15" fmla="*/ 17 h 103"/>
                    <a:gd name="T16" fmla="*/ 150 w 164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" h="103">
                      <a:moveTo>
                        <a:pt x="150" y="86"/>
                      </a:moveTo>
                      <a:cubicBezTo>
                        <a:pt x="148" y="95"/>
                        <a:pt x="136" y="103"/>
                        <a:pt x="123" y="103"/>
                      </a:cubicBezTo>
                      <a:cubicBezTo>
                        <a:pt x="23" y="103"/>
                        <a:pt x="23" y="103"/>
                        <a:pt x="23" y="103"/>
                      </a:cubicBezTo>
                      <a:cubicBezTo>
                        <a:pt x="9" y="103"/>
                        <a:pt x="0" y="95"/>
                        <a:pt x="2" y="8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0" y="7"/>
                        <a:pt x="32" y="0"/>
                        <a:pt x="45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55" y="0"/>
                        <a:pt x="164" y="7"/>
                        <a:pt x="162" y="17"/>
                      </a:cubicBezTo>
                      <a:lnTo>
                        <a:pt x="150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19" name="Freeform 16">
                  <a:extLst>
                    <a:ext uri="{FF2B5EF4-FFF2-40B4-BE49-F238E27FC236}">
                      <a16:creationId xmlns:a16="http://schemas.microsoft.com/office/drawing/2014/main" id="{ABA8154B-6BD4-41FD-B8F1-A0A6250A1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897"/>
                  <a:ext cx="127" cy="78"/>
                </a:xfrm>
                <a:custGeom>
                  <a:avLst/>
                  <a:gdLst>
                    <a:gd name="T0" fmla="*/ 156 w 170"/>
                    <a:gd name="T1" fmla="*/ 87 h 104"/>
                    <a:gd name="T2" fmla="*/ 127 w 170"/>
                    <a:gd name="T3" fmla="*/ 104 h 104"/>
                    <a:gd name="T4" fmla="*/ 24 w 170"/>
                    <a:gd name="T5" fmla="*/ 104 h 104"/>
                    <a:gd name="T6" fmla="*/ 2 w 170"/>
                    <a:gd name="T7" fmla="*/ 87 h 104"/>
                    <a:gd name="T8" fmla="*/ 18 w 170"/>
                    <a:gd name="T9" fmla="*/ 17 h 104"/>
                    <a:gd name="T10" fmla="*/ 46 w 170"/>
                    <a:gd name="T11" fmla="*/ 0 h 104"/>
                    <a:gd name="T12" fmla="*/ 146 w 170"/>
                    <a:gd name="T13" fmla="*/ 0 h 104"/>
                    <a:gd name="T14" fmla="*/ 168 w 170"/>
                    <a:gd name="T15" fmla="*/ 17 h 104"/>
                    <a:gd name="T16" fmla="*/ 156 w 170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4">
                      <a:moveTo>
                        <a:pt x="156" y="87"/>
                      </a:moveTo>
                      <a:cubicBezTo>
                        <a:pt x="154" y="96"/>
                        <a:pt x="141" y="104"/>
                        <a:pt x="127" y="104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10" y="104"/>
                        <a:pt x="0" y="96"/>
                        <a:pt x="2" y="8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0" y="8"/>
                        <a:pt x="32" y="0"/>
                        <a:pt x="46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60" y="0"/>
                        <a:pt x="170" y="8"/>
                        <a:pt x="168" y="17"/>
                      </a:cubicBezTo>
                      <a:lnTo>
                        <a:pt x="156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0" name="Freeform 17">
                  <a:extLst>
                    <a:ext uri="{FF2B5EF4-FFF2-40B4-BE49-F238E27FC236}">
                      <a16:creationId xmlns:a16="http://schemas.microsoft.com/office/drawing/2014/main" id="{4E8955E1-6F47-4B08-B289-D84A133CB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" y="987"/>
                  <a:ext cx="131" cy="77"/>
                </a:xfrm>
                <a:custGeom>
                  <a:avLst/>
                  <a:gdLst>
                    <a:gd name="T0" fmla="*/ 161 w 175"/>
                    <a:gd name="T1" fmla="*/ 86 h 103"/>
                    <a:gd name="T2" fmla="*/ 132 w 175"/>
                    <a:gd name="T3" fmla="*/ 103 h 103"/>
                    <a:gd name="T4" fmla="*/ 24 w 175"/>
                    <a:gd name="T5" fmla="*/ 103 h 103"/>
                    <a:gd name="T6" fmla="*/ 2 w 175"/>
                    <a:gd name="T7" fmla="*/ 86 h 103"/>
                    <a:gd name="T8" fmla="*/ 17 w 175"/>
                    <a:gd name="T9" fmla="*/ 17 h 103"/>
                    <a:gd name="T10" fmla="*/ 47 w 175"/>
                    <a:gd name="T11" fmla="*/ 0 h 103"/>
                    <a:gd name="T12" fmla="*/ 151 w 175"/>
                    <a:gd name="T13" fmla="*/ 0 h 103"/>
                    <a:gd name="T14" fmla="*/ 174 w 175"/>
                    <a:gd name="T15" fmla="*/ 17 h 103"/>
                    <a:gd name="T16" fmla="*/ 161 w 175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" h="103">
                      <a:moveTo>
                        <a:pt x="161" y="86"/>
                      </a:moveTo>
                      <a:cubicBezTo>
                        <a:pt x="160" y="96"/>
                        <a:pt x="147" y="103"/>
                        <a:pt x="132" y="103"/>
                      </a:cubicBezTo>
                      <a:cubicBezTo>
                        <a:pt x="24" y="103"/>
                        <a:pt x="24" y="103"/>
                        <a:pt x="24" y="103"/>
                      </a:cubicBezTo>
                      <a:cubicBezTo>
                        <a:pt x="10" y="103"/>
                        <a:pt x="0" y="96"/>
                        <a:pt x="2" y="8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20" y="7"/>
                        <a:pt x="33" y="0"/>
                        <a:pt x="47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65" y="0"/>
                        <a:pt x="175" y="7"/>
                        <a:pt x="174" y="17"/>
                      </a:cubicBezTo>
                      <a:lnTo>
                        <a:pt x="161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1" name="Freeform 18">
                  <a:extLst>
                    <a:ext uri="{FF2B5EF4-FFF2-40B4-BE49-F238E27FC236}">
                      <a16:creationId xmlns:a16="http://schemas.microsoft.com/office/drawing/2014/main" id="{BDD96845-B23E-47C6-A76C-99F9ED86C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8" y="1077"/>
                  <a:ext cx="135" cy="78"/>
                </a:xfrm>
                <a:custGeom>
                  <a:avLst/>
                  <a:gdLst>
                    <a:gd name="T0" fmla="*/ 167 w 181"/>
                    <a:gd name="T1" fmla="*/ 87 h 104"/>
                    <a:gd name="T2" fmla="*/ 137 w 181"/>
                    <a:gd name="T3" fmla="*/ 104 h 104"/>
                    <a:gd name="T4" fmla="*/ 25 w 181"/>
                    <a:gd name="T5" fmla="*/ 104 h 104"/>
                    <a:gd name="T6" fmla="*/ 2 w 181"/>
                    <a:gd name="T7" fmla="*/ 87 h 104"/>
                    <a:gd name="T8" fmla="*/ 17 w 181"/>
                    <a:gd name="T9" fmla="*/ 17 h 104"/>
                    <a:gd name="T10" fmla="*/ 48 w 181"/>
                    <a:gd name="T11" fmla="*/ 0 h 104"/>
                    <a:gd name="T12" fmla="*/ 156 w 181"/>
                    <a:gd name="T13" fmla="*/ 0 h 104"/>
                    <a:gd name="T14" fmla="*/ 179 w 181"/>
                    <a:gd name="T15" fmla="*/ 17 h 104"/>
                    <a:gd name="T16" fmla="*/ 167 w 181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1" h="104">
                      <a:moveTo>
                        <a:pt x="167" y="87"/>
                      </a:moveTo>
                      <a:cubicBezTo>
                        <a:pt x="166" y="96"/>
                        <a:pt x="152" y="104"/>
                        <a:pt x="137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10" y="104"/>
                        <a:pt x="0" y="96"/>
                        <a:pt x="2" y="8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9" y="8"/>
                        <a:pt x="33" y="0"/>
                        <a:pt x="48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71" y="0"/>
                        <a:pt x="181" y="8"/>
                        <a:pt x="179" y="17"/>
                      </a:cubicBezTo>
                      <a:lnTo>
                        <a:pt x="167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2" name="Freeform 19">
                  <a:extLst>
                    <a:ext uri="{FF2B5EF4-FFF2-40B4-BE49-F238E27FC236}">
                      <a16:creationId xmlns:a16="http://schemas.microsoft.com/office/drawing/2014/main" id="{1C5D75BA-1096-4E1B-8AFA-43713CE75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7" y="1168"/>
                  <a:ext cx="140" cy="77"/>
                </a:xfrm>
                <a:custGeom>
                  <a:avLst/>
                  <a:gdLst>
                    <a:gd name="T0" fmla="*/ 174 w 188"/>
                    <a:gd name="T1" fmla="*/ 86 h 103"/>
                    <a:gd name="T2" fmla="*/ 143 w 188"/>
                    <a:gd name="T3" fmla="*/ 103 h 103"/>
                    <a:gd name="T4" fmla="*/ 27 w 188"/>
                    <a:gd name="T5" fmla="*/ 103 h 103"/>
                    <a:gd name="T6" fmla="*/ 2 w 188"/>
                    <a:gd name="T7" fmla="*/ 86 h 103"/>
                    <a:gd name="T8" fmla="*/ 18 w 188"/>
                    <a:gd name="T9" fmla="*/ 17 h 103"/>
                    <a:gd name="T10" fmla="*/ 49 w 188"/>
                    <a:gd name="T11" fmla="*/ 0 h 103"/>
                    <a:gd name="T12" fmla="*/ 162 w 188"/>
                    <a:gd name="T13" fmla="*/ 0 h 103"/>
                    <a:gd name="T14" fmla="*/ 186 w 188"/>
                    <a:gd name="T15" fmla="*/ 17 h 103"/>
                    <a:gd name="T16" fmla="*/ 174 w 188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" h="103">
                      <a:moveTo>
                        <a:pt x="174" y="86"/>
                      </a:moveTo>
                      <a:cubicBezTo>
                        <a:pt x="172" y="96"/>
                        <a:pt x="158" y="103"/>
                        <a:pt x="143" y="103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11" y="103"/>
                        <a:pt x="0" y="96"/>
                        <a:pt x="2" y="8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0" y="8"/>
                        <a:pt x="34" y="0"/>
                        <a:pt x="49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77" y="0"/>
                        <a:pt x="188" y="8"/>
                        <a:pt x="186" y="17"/>
                      </a:cubicBezTo>
                      <a:lnTo>
                        <a:pt x="174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3" name="Freeform 20">
                  <a:extLst>
                    <a:ext uri="{FF2B5EF4-FFF2-40B4-BE49-F238E27FC236}">
                      <a16:creationId xmlns:a16="http://schemas.microsoft.com/office/drawing/2014/main" id="{2B77FD76-0528-4C9A-8492-93DB5F129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716"/>
                  <a:ext cx="114" cy="78"/>
                </a:xfrm>
                <a:custGeom>
                  <a:avLst/>
                  <a:gdLst>
                    <a:gd name="T0" fmla="*/ 143 w 152"/>
                    <a:gd name="T1" fmla="*/ 86 h 103"/>
                    <a:gd name="T2" fmla="*/ 118 w 152"/>
                    <a:gd name="T3" fmla="*/ 103 h 103"/>
                    <a:gd name="T4" fmla="*/ 22 w 152"/>
                    <a:gd name="T5" fmla="*/ 103 h 103"/>
                    <a:gd name="T6" fmla="*/ 1 w 152"/>
                    <a:gd name="T7" fmla="*/ 86 h 103"/>
                    <a:gd name="T8" fmla="*/ 13 w 152"/>
                    <a:gd name="T9" fmla="*/ 17 h 103"/>
                    <a:gd name="T10" fmla="*/ 38 w 152"/>
                    <a:gd name="T11" fmla="*/ 0 h 103"/>
                    <a:gd name="T12" fmla="*/ 130 w 152"/>
                    <a:gd name="T13" fmla="*/ 0 h 103"/>
                    <a:gd name="T14" fmla="*/ 151 w 152"/>
                    <a:gd name="T15" fmla="*/ 17 h 103"/>
                    <a:gd name="T16" fmla="*/ 143 w 152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03">
                      <a:moveTo>
                        <a:pt x="143" y="86"/>
                      </a:moveTo>
                      <a:cubicBezTo>
                        <a:pt x="142" y="96"/>
                        <a:pt x="131" y="103"/>
                        <a:pt x="118" y="103"/>
                      </a:cubicBezTo>
                      <a:cubicBezTo>
                        <a:pt x="22" y="103"/>
                        <a:pt x="22" y="103"/>
                        <a:pt x="22" y="103"/>
                      </a:cubicBezTo>
                      <a:cubicBezTo>
                        <a:pt x="9" y="103"/>
                        <a:pt x="0" y="96"/>
                        <a:pt x="1" y="8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8"/>
                        <a:pt x="25" y="0"/>
                        <a:pt x="38" y="0"/>
                      </a:cubicBezTo>
                      <a:cubicBezTo>
                        <a:pt x="130" y="0"/>
                        <a:pt x="130" y="0"/>
                        <a:pt x="130" y="0"/>
                      </a:cubicBezTo>
                      <a:cubicBezTo>
                        <a:pt x="143" y="0"/>
                        <a:pt x="152" y="8"/>
                        <a:pt x="151" y="17"/>
                      </a:cubicBezTo>
                      <a:lnTo>
                        <a:pt x="143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4" name="Freeform 21">
                  <a:extLst>
                    <a:ext uri="{FF2B5EF4-FFF2-40B4-BE49-F238E27FC236}">
                      <a16:creationId xmlns:a16="http://schemas.microsoft.com/office/drawing/2014/main" id="{48B529F1-258D-47C0-8EEB-87E3E3540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8" y="807"/>
                  <a:ext cx="118" cy="77"/>
                </a:xfrm>
                <a:custGeom>
                  <a:avLst/>
                  <a:gdLst>
                    <a:gd name="T0" fmla="*/ 149 w 158"/>
                    <a:gd name="T1" fmla="*/ 86 h 103"/>
                    <a:gd name="T2" fmla="*/ 123 w 158"/>
                    <a:gd name="T3" fmla="*/ 103 h 103"/>
                    <a:gd name="T4" fmla="*/ 23 w 158"/>
                    <a:gd name="T5" fmla="*/ 103 h 103"/>
                    <a:gd name="T6" fmla="*/ 2 w 158"/>
                    <a:gd name="T7" fmla="*/ 86 h 103"/>
                    <a:gd name="T8" fmla="*/ 13 w 158"/>
                    <a:gd name="T9" fmla="*/ 17 h 103"/>
                    <a:gd name="T10" fmla="*/ 39 w 158"/>
                    <a:gd name="T11" fmla="*/ 0 h 103"/>
                    <a:gd name="T12" fmla="*/ 136 w 158"/>
                    <a:gd name="T13" fmla="*/ 0 h 103"/>
                    <a:gd name="T14" fmla="*/ 157 w 158"/>
                    <a:gd name="T15" fmla="*/ 17 h 103"/>
                    <a:gd name="T16" fmla="*/ 149 w 158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103">
                      <a:moveTo>
                        <a:pt x="149" y="86"/>
                      </a:moveTo>
                      <a:cubicBezTo>
                        <a:pt x="148" y="95"/>
                        <a:pt x="136" y="103"/>
                        <a:pt x="123" y="103"/>
                      </a:cubicBezTo>
                      <a:cubicBezTo>
                        <a:pt x="23" y="103"/>
                        <a:pt x="23" y="103"/>
                        <a:pt x="23" y="103"/>
                      </a:cubicBezTo>
                      <a:cubicBezTo>
                        <a:pt x="10" y="103"/>
                        <a:pt x="0" y="95"/>
                        <a:pt x="2" y="8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7"/>
                        <a:pt x="26" y="0"/>
                        <a:pt x="39" y="0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149" y="0"/>
                        <a:pt x="158" y="7"/>
                        <a:pt x="157" y="17"/>
                      </a:cubicBezTo>
                      <a:lnTo>
                        <a:pt x="149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5" name="Freeform 22">
                  <a:extLst>
                    <a:ext uri="{FF2B5EF4-FFF2-40B4-BE49-F238E27FC236}">
                      <a16:creationId xmlns:a16="http://schemas.microsoft.com/office/drawing/2014/main" id="{C061AED6-43D7-4B29-8451-50E6B6037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" y="897"/>
                  <a:ext cx="124" cy="78"/>
                </a:xfrm>
                <a:custGeom>
                  <a:avLst/>
                  <a:gdLst>
                    <a:gd name="T0" fmla="*/ 156 w 165"/>
                    <a:gd name="T1" fmla="*/ 87 h 104"/>
                    <a:gd name="T2" fmla="*/ 128 w 165"/>
                    <a:gd name="T3" fmla="*/ 104 h 104"/>
                    <a:gd name="T4" fmla="*/ 24 w 165"/>
                    <a:gd name="T5" fmla="*/ 104 h 104"/>
                    <a:gd name="T6" fmla="*/ 2 w 165"/>
                    <a:gd name="T7" fmla="*/ 87 h 104"/>
                    <a:gd name="T8" fmla="*/ 13 w 165"/>
                    <a:gd name="T9" fmla="*/ 17 h 104"/>
                    <a:gd name="T10" fmla="*/ 41 w 165"/>
                    <a:gd name="T11" fmla="*/ 0 h 104"/>
                    <a:gd name="T12" fmla="*/ 141 w 165"/>
                    <a:gd name="T13" fmla="*/ 0 h 104"/>
                    <a:gd name="T14" fmla="*/ 163 w 165"/>
                    <a:gd name="T15" fmla="*/ 17 h 104"/>
                    <a:gd name="T16" fmla="*/ 156 w 165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" h="104">
                      <a:moveTo>
                        <a:pt x="156" y="87"/>
                      </a:moveTo>
                      <a:cubicBezTo>
                        <a:pt x="155" y="96"/>
                        <a:pt x="142" y="104"/>
                        <a:pt x="128" y="104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10" y="104"/>
                        <a:pt x="0" y="96"/>
                        <a:pt x="2" y="8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8"/>
                        <a:pt x="27" y="0"/>
                        <a:pt x="41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54" y="0"/>
                        <a:pt x="165" y="8"/>
                        <a:pt x="163" y="17"/>
                      </a:cubicBezTo>
                      <a:lnTo>
                        <a:pt x="156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6" name="Freeform 23">
                  <a:extLst>
                    <a:ext uri="{FF2B5EF4-FFF2-40B4-BE49-F238E27FC236}">
                      <a16:creationId xmlns:a16="http://schemas.microsoft.com/office/drawing/2014/main" id="{07A69D70-8CCD-4AB0-9087-F6528285C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9" y="987"/>
                  <a:ext cx="127" cy="77"/>
                </a:xfrm>
                <a:custGeom>
                  <a:avLst/>
                  <a:gdLst>
                    <a:gd name="T0" fmla="*/ 161 w 170"/>
                    <a:gd name="T1" fmla="*/ 86 h 103"/>
                    <a:gd name="T2" fmla="*/ 133 w 170"/>
                    <a:gd name="T3" fmla="*/ 103 h 103"/>
                    <a:gd name="T4" fmla="*/ 25 w 170"/>
                    <a:gd name="T5" fmla="*/ 103 h 103"/>
                    <a:gd name="T6" fmla="*/ 1 w 170"/>
                    <a:gd name="T7" fmla="*/ 86 h 103"/>
                    <a:gd name="T8" fmla="*/ 12 w 170"/>
                    <a:gd name="T9" fmla="*/ 17 h 103"/>
                    <a:gd name="T10" fmla="*/ 41 w 170"/>
                    <a:gd name="T11" fmla="*/ 0 h 103"/>
                    <a:gd name="T12" fmla="*/ 145 w 170"/>
                    <a:gd name="T13" fmla="*/ 0 h 103"/>
                    <a:gd name="T14" fmla="*/ 169 w 170"/>
                    <a:gd name="T15" fmla="*/ 17 h 103"/>
                    <a:gd name="T16" fmla="*/ 161 w 170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3">
                      <a:moveTo>
                        <a:pt x="161" y="86"/>
                      </a:moveTo>
                      <a:cubicBezTo>
                        <a:pt x="160" y="96"/>
                        <a:pt x="147" y="103"/>
                        <a:pt x="133" y="103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10" y="103"/>
                        <a:pt x="0" y="96"/>
                        <a:pt x="1" y="8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4" y="7"/>
                        <a:pt x="27" y="0"/>
                        <a:pt x="41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59" y="0"/>
                        <a:pt x="170" y="7"/>
                        <a:pt x="169" y="17"/>
                      </a:cubicBezTo>
                      <a:lnTo>
                        <a:pt x="161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7" name="Freeform 24">
                  <a:extLst>
                    <a:ext uri="{FF2B5EF4-FFF2-40B4-BE49-F238E27FC236}">
                      <a16:creationId xmlns:a16="http://schemas.microsoft.com/office/drawing/2014/main" id="{56AC6172-D9BC-44E8-B456-61BA844BF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" y="1077"/>
                  <a:ext cx="132" cy="78"/>
                </a:xfrm>
                <a:custGeom>
                  <a:avLst/>
                  <a:gdLst>
                    <a:gd name="T0" fmla="*/ 167 w 176"/>
                    <a:gd name="T1" fmla="*/ 87 h 104"/>
                    <a:gd name="T2" fmla="*/ 138 w 176"/>
                    <a:gd name="T3" fmla="*/ 104 h 104"/>
                    <a:gd name="T4" fmla="*/ 26 w 176"/>
                    <a:gd name="T5" fmla="*/ 104 h 104"/>
                    <a:gd name="T6" fmla="*/ 2 w 176"/>
                    <a:gd name="T7" fmla="*/ 87 h 104"/>
                    <a:gd name="T8" fmla="*/ 13 w 176"/>
                    <a:gd name="T9" fmla="*/ 17 h 104"/>
                    <a:gd name="T10" fmla="*/ 42 w 176"/>
                    <a:gd name="T11" fmla="*/ 0 h 104"/>
                    <a:gd name="T12" fmla="*/ 150 w 176"/>
                    <a:gd name="T13" fmla="*/ 0 h 104"/>
                    <a:gd name="T14" fmla="*/ 175 w 176"/>
                    <a:gd name="T15" fmla="*/ 17 h 104"/>
                    <a:gd name="T16" fmla="*/ 167 w 176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" h="104">
                      <a:moveTo>
                        <a:pt x="167" y="87"/>
                      </a:moveTo>
                      <a:cubicBezTo>
                        <a:pt x="166" y="96"/>
                        <a:pt x="153" y="104"/>
                        <a:pt x="138" y="104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11" y="104"/>
                        <a:pt x="0" y="96"/>
                        <a:pt x="2" y="8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8"/>
                        <a:pt x="27" y="0"/>
                        <a:pt x="42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65" y="0"/>
                        <a:pt x="176" y="8"/>
                        <a:pt x="175" y="17"/>
                      </a:cubicBezTo>
                      <a:lnTo>
                        <a:pt x="167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8" name="Freeform 25">
                  <a:extLst>
                    <a:ext uri="{FF2B5EF4-FFF2-40B4-BE49-F238E27FC236}">
                      <a16:creationId xmlns:a16="http://schemas.microsoft.com/office/drawing/2014/main" id="{3FA12E11-F60D-497E-9950-CA695AB44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" y="1168"/>
                  <a:ext cx="136" cy="77"/>
                </a:xfrm>
                <a:custGeom>
                  <a:avLst/>
                  <a:gdLst>
                    <a:gd name="T0" fmla="*/ 173 w 182"/>
                    <a:gd name="T1" fmla="*/ 86 h 103"/>
                    <a:gd name="T2" fmla="*/ 143 w 182"/>
                    <a:gd name="T3" fmla="*/ 103 h 103"/>
                    <a:gd name="T4" fmla="*/ 27 w 182"/>
                    <a:gd name="T5" fmla="*/ 103 h 103"/>
                    <a:gd name="T6" fmla="*/ 2 w 182"/>
                    <a:gd name="T7" fmla="*/ 86 h 103"/>
                    <a:gd name="T8" fmla="*/ 13 w 182"/>
                    <a:gd name="T9" fmla="*/ 17 h 103"/>
                    <a:gd name="T10" fmla="*/ 43 w 182"/>
                    <a:gd name="T11" fmla="*/ 0 h 103"/>
                    <a:gd name="T12" fmla="*/ 156 w 182"/>
                    <a:gd name="T13" fmla="*/ 0 h 103"/>
                    <a:gd name="T14" fmla="*/ 181 w 182"/>
                    <a:gd name="T15" fmla="*/ 17 h 103"/>
                    <a:gd name="T16" fmla="*/ 173 w 182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103">
                      <a:moveTo>
                        <a:pt x="173" y="86"/>
                      </a:moveTo>
                      <a:cubicBezTo>
                        <a:pt x="172" y="96"/>
                        <a:pt x="159" y="103"/>
                        <a:pt x="143" y="103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12" y="103"/>
                        <a:pt x="0" y="96"/>
                        <a:pt x="2" y="8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8"/>
                        <a:pt x="28" y="0"/>
                        <a:pt x="43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71" y="0"/>
                        <a:pt x="182" y="8"/>
                        <a:pt x="181" y="17"/>
                      </a:cubicBezTo>
                      <a:lnTo>
                        <a:pt x="173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29" name="Freeform 26">
                  <a:extLst>
                    <a:ext uri="{FF2B5EF4-FFF2-40B4-BE49-F238E27FC236}">
                      <a16:creationId xmlns:a16="http://schemas.microsoft.com/office/drawing/2014/main" id="{49F12836-D035-4D68-AC56-FFB6E7F5F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9" y="716"/>
                  <a:ext cx="109" cy="78"/>
                </a:xfrm>
                <a:custGeom>
                  <a:avLst/>
                  <a:gdLst>
                    <a:gd name="T0" fmla="*/ 143 w 146"/>
                    <a:gd name="T1" fmla="*/ 86 h 103"/>
                    <a:gd name="T2" fmla="*/ 119 w 146"/>
                    <a:gd name="T3" fmla="*/ 103 h 103"/>
                    <a:gd name="T4" fmla="*/ 23 w 146"/>
                    <a:gd name="T5" fmla="*/ 103 h 103"/>
                    <a:gd name="T6" fmla="*/ 1 w 146"/>
                    <a:gd name="T7" fmla="*/ 86 h 103"/>
                    <a:gd name="T8" fmla="*/ 7 w 146"/>
                    <a:gd name="T9" fmla="*/ 17 h 103"/>
                    <a:gd name="T10" fmla="*/ 31 w 146"/>
                    <a:gd name="T11" fmla="*/ 0 h 103"/>
                    <a:gd name="T12" fmla="*/ 124 w 146"/>
                    <a:gd name="T13" fmla="*/ 0 h 103"/>
                    <a:gd name="T14" fmla="*/ 145 w 146"/>
                    <a:gd name="T15" fmla="*/ 17 h 103"/>
                    <a:gd name="T16" fmla="*/ 143 w 146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6" h="103">
                      <a:moveTo>
                        <a:pt x="143" y="86"/>
                      </a:moveTo>
                      <a:cubicBezTo>
                        <a:pt x="143" y="96"/>
                        <a:pt x="132" y="103"/>
                        <a:pt x="119" y="103"/>
                      </a:cubicBezTo>
                      <a:cubicBezTo>
                        <a:pt x="23" y="103"/>
                        <a:pt x="23" y="103"/>
                        <a:pt x="23" y="103"/>
                      </a:cubicBezTo>
                      <a:cubicBezTo>
                        <a:pt x="10" y="103"/>
                        <a:pt x="0" y="96"/>
                        <a:pt x="1" y="8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8"/>
                        <a:pt x="19" y="0"/>
                        <a:pt x="31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36" y="0"/>
                        <a:pt x="146" y="8"/>
                        <a:pt x="145" y="17"/>
                      </a:cubicBezTo>
                      <a:lnTo>
                        <a:pt x="143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0" name="Freeform 27">
                  <a:extLst>
                    <a:ext uri="{FF2B5EF4-FFF2-40B4-BE49-F238E27FC236}">
                      <a16:creationId xmlns:a16="http://schemas.microsoft.com/office/drawing/2014/main" id="{6E50C153-F99D-416C-A849-CF7383F03F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1" y="807"/>
                  <a:ext cx="113" cy="77"/>
                </a:xfrm>
                <a:custGeom>
                  <a:avLst/>
                  <a:gdLst>
                    <a:gd name="T0" fmla="*/ 149 w 151"/>
                    <a:gd name="T1" fmla="*/ 86 h 103"/>
                    <a:gd name="T2" fmla="*/ 123 w 151"/>
                    <a:gd name="T3" fmla="*/ 103 h 103"/>
                    <a:gd name="T4" fmla="*/ 24 w 151"/>
                    <a:gd name="T5" fmla="*/ 103 h 103"/>
                    <a:gd name="T6" fmla="*/ 1 w 151"/>
                    <a:gd name="T7" fmla="*/ 86 h 103"/>
                    <a:gd name="T8" fmla="*/ 7 w 151"/>
                    <a:gd name="T9" fmla="*/ 17 h 103"/>
                    <a:gd name="T10" fmla="*/ 32 w 151"/>
                    <a:gd name="T11" fmla="*/ 0 h 103"/>
                    <a:gd name="T12" fmla="*/ 128 w 151"/>
                    <a:gd name="T13" fmla="*/ 0 h 103"/>
                    <a:gd name="T14" fmla="*/ 151 w 151"/>
                    <a:gd name="T15" fmla="*/ 17 h 103"/>
                    <a:gd name="T16" fmla="*/ 149 w 151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03">
                      <a:moveTo>
                        <a:pt x="149" y="86"/>
                      </a:moveTo>
                      <a:cubicBezTo>
                        <a:pt x="148" y="95"/>
                        <a:pt x="137" y="103"/>
                        <a:pt x="123" y="103"/>
                      </a:cubicBezTo>
                      <a:cubicBezTo>
                        <a:pt x="24" y="103"/>
                        <a:pt x="24" y="103"/>
                        <a:pt x="24" y="103"/>
                      </a:cubicBezTo>
                      <a:cubicBezTo>
                        <a:pt x="10" y="103"/>
                        <a:pt x="0" y="95"/>
                        <a:pt x="1" y="8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7"/>
                        <a:pt x="19" y="0"/>
                        <a:pt x="32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41" y="0"/>
                        <a:pt x="151" y="7"/>
                        <a:pt x="151" y="17"/>
                      </a:cubicBezTo>
                      <a:lnTo>
                        <a:pt x="149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1" name="Freeform 28">
                  <a:extLst>
                    <a:ext uri="{FF2B5EF4-FFF2-40B4-BE49-F238E27FC236}">
                      <a16:creationId xmlns:a16="http://schemas.microsoft.com/office/drawing/2014/main" id="{360C87C9-AF4B-4EAC-B534-D4D7117C8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4" y="897"/>
                  <a:ext cx="117" cy="78"/>
                </a:xfrm>
                <a:custGeom>
                  <a:avLst/>
                  <a:gdLst>
                    <a:gd name="T0" fmla="*/ 154 w 157"/>
                    <a:gd name="T1" fmla="*/ 87 h 104"/>
                    <a:gd name="T2" fmla="*/ 128 w 157"/>
                    <a:gd name="T3" fmla="*/ 104 h 104"/>
                    <a:gd name="T4" fmla="*/ 24 w 157"/>
                    <a:gd name="T5" fmla="*/ 104 h 104"/>
                    <a:gd name="T6" fmla="*/ 0 w 157"/>
                    <a:gd name="T7" fmla="*/ 87 h 104"/>
                    <a:gd name="T8" fmla="*/ 6 w 157"/>
                    <a:gd name="T9" fmla="*/ 17 h 104"/>
                    <a:gd name="T10" fmla="*/ 32 w 157"/>
                    <a:gd name="T11" fmla="*/ 0 h 104"/>
                    <a:gd name="T12" fmla="*/ 133 w 157"/>
                    <a:gd name="T13" fmla="*/ 0 h 104"/>
                    <a:gd name="T14" fmla="*/ 157 w 157"/>
                    <a:gd name="T15" fmla="*/ 17 h 104"/>
                    <a:gd name="T16" fmla="*/ 154 w 157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7" h="104">
                      <a:moveTo>
                        <a:pt x="154" y="87"/>
                      </a:moveTo>
                      <a:cubicBezTo>
                        <a:pt x="154" y="96"/>
                        <a:pt x="142" y="104"/>
                        <a:pt x="128" y="104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10" y="104"/>
                        <a:pt x="0" y="96"/>
                        <a:pt x="0" y="8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8"/>
                        <a:pt x="19" y="0"/>
                        <a:pt x="32" y="0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46" y="0"/>
                        <a:pt x="157" y="8"/>
                        <a:pt x="157" y="17"/>
                      </a:cubicBezTo>
                      <a:lnTo>
                        <a:pt x="154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2" name="Freeform 29">
                  <a:extLst>
                    <a:ext uri="{FF2B5EF4-FFF2-40B4-BE49-F238E27FC236}">
                      <a16:creationId xmlns:a16="http://schemas.microsoft.com/office/drawing/2014/main" id="{8921B3CB-8CCE-40E8-8FCF-505BD1236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5" y="987"/>
                  <a:ext cx="123" cy="77"/>
                </a:xfrm>
                <a:custGeom>
                  <a:avLst/>
                  <a:gdLst>
                    <a:gd name="T0" fmla="*/ 161 w 164"/>
                    <a:gd name="T1" fmla="*/ 86 h 103"/>
                    <a:gd name="T2" fmla="*/ 134 w 164"/>
                    <a:gd name="T3" fmla="*/ 103 h 103"/>
                    <a:gd name="T4" fmla="*/ 26 w 164"/>
                    <a:gd name="T5" fmla="*/ 103 h 103"/>
                    <a:gd name="T6" fmla="*/ 1 w 164"/>
                    <a:gd name="T7" fmla="*/ 86 h 103"/>
                    <a:gd name="T8" fmla="*/ 7 w 164"/>
                    <a:gd name="T9" fmla="*/ 17 h 103"/>
                    <a:gd name="T10" fmla="*/ 34 w 164"/>
                    <a:gd name="T11" fmla="*/ 0 h 103"/>
                    <a:gd name="T12" fmla="*/ 138 w 164"/>
                    <a:gd name="T13" fmla="*/ 0 h 103"/>
                    <a:gd name="T14" fmla="*/ 163 w 164"/>
                    <a:gd name="T15" fmla="*/ 17 h 103"/>
                    <a:gd name="T16" fmla="*/ 161 w 164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" h="103">
                      <a:moveTo>
                        <a:pt x="161" y="86"/>
                      </a:moveTo>
                      <a:cubicBezTo>
                        <a:pt x="160" y="96"/>
                        <a:pt x="148" y="103"/>
                        <a:pt x="134" y="103"/>
                      </a:cubicBezTo>
                      <a:cubicBezTo>
                        <a:pt x="26" y="103"/>
                        <a:pt x="26" y="103"/>
                        <a:pt x="26" y="103"/>
                      </a:cubicBezTo>
                      <a:cubicBezTo>
                        <a:pt x="11" y="103"/>
                        <a:pt x="0" y="96"/>
                        <a:pt x="1" y="8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7"/>
                        <a:pt x="20" y="0"/>
                        <a:pt x="34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52" y="0"/>
                        <a:pt x="164" y="7"/>
                        <a:pt x="163" y="17"/>
                      </a:cubicBezTo>
                      <a:lnTo>
                        <a:pt x="161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3" name="Freeform 30">
                  <a:extLst>
                    <a:ext uri="{FF2B5EF4-FFF2-40B4-BE49-F238E27FC236}">
                      <a16:creationId xmlns:a16="http://schemas.microsoft.com/office/drawing/2014/main" id="{1222B4F0-932E-4F70-8A91-C063E8FD9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8" y="1078"/>
                  <a:ext cx="126" cy="77"/>
                </a:xfrm>
                <a:custGeom>
                  <a:avLst/>
                  <a:gdLst>
                    <a:gd name="T0" fmla="*/ 166 w 169"/>
                    <a:gd name="T1" fmla="*/ 86 h 103"/>
                    <a:gd name="T2" fmla="*/ 138 w 169"/>
                    <a:gd name="T3" fmla="*/ 103 h 103"/>
                    <a:gd name="T4" fmla="*/ 27 w 169"/>
                    <a:gd name="T5" fmla="*/ 103 h 103"/>
                    <a:gd name="T6" fmla="*/ 1 w 169"/>
                    <a:gd name="T7" fmla="*/ 86 h 103"/>
                    <a:gd name="T8" fmla="*/ 7 w 169"/>
                    <a:gd name="T9" fmla="*/ 16 h 103"/>
                    <a:gd name="T10" fmla="*/ 35 w 169"/>
                    <a:gd name="T11" fmla="*/ 0 h 103"/>
                    <a:gd name="T12" fmla="*/ 143 w 169"/>
                    <a:gd name="T13" fmla="*/ 0 h 103"/>
                    <a:gd name="T14" fmla="*/ 169 w 169"/>
                    <a:gd name="T15" fmla="*/ 16 h 103"/>
                    <a:gd name="T16" fmla="*/ 166 w 169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9" h="103">
                      <a:moveTo>
                        <a:pt x="166" y="86"/>
                      </a:moveTo>
                      <a:cubicBezTo>
                        <a:pt x="166" y="95"/>
                        <a:pt x="153" y="103"/>
                        <a:pt x="138" y="103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11" y="103"/>
                        <a:pt x="0" y="95"/>
                        <a:pt x="1" y="8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7"/>
                        <a:pt x="20" y="0"/>
                        <a:pt x="35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58" y="0"/>
                        <a:pt x="169" y="7"/>
                        <a:pt x="169" y="16"/>
                      </a:cubicBezTo>
                      <a:lnTo>
                        <a:pt x="166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194B720F-8EAC-4DF6-A898-96DCB1407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0" y="1168"/>
                  <a:ext cx="131" cy="77"/>
                </a:xfrm>
                <a:custGeom>
                  <a:avLst/>
                  <a:gdLst>
                    <a:gd name="T0" fmla="*/ 173 w 176"/>
                    <a:gd name="T1" fmla="*/ 86 h 103"/>
                    <a:gd name="T2" fmla="*/ 144 w 176"/>
                    <a:gd name="T3" fmla="*/ 103 h 103"/>
                    <a:gd name="T4" fmla="*/ 28 w 176"/>
                    <a:gd name="T5" fmla="*/ 103 h 103"/>
                    <a:gd name="T6" fmla="*/ 1 w 176"/>
                    <a:gd name="T7" fmla="*/ 86 h 103"/>
                    <a:gd name="T8" fmla="*/ 7 w 176"/>
                    <a:gd name="T9" fmla="*/ 17 h 103"/>
                    <a:gd name="T10" fmla="*/ 36 w 176"/>
                    <a:gd name="T11" fmla="*/ 0 h 103"/>
                    <a:gd name="T12" fmla="*/ 149 w 176"/>
                    <a:gd name="T13" fmla="*/ 0 h 103"/>
                    <a:gd name="T14" fmla="*/ 175 w 176"/>
                    <a:gd name="T15" fmla="*/ 17 h 103"/>
                    <a:gd name="T16" fmla="*/ 173 w 176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" h="103">
                      <a:moveTo>
                        <a:pt x="173" y="86"/>
                      </a:moveTo>
                      <a:cubicBezTo>
                        <a:pt x="173" y="96"/>
                        <a:pt x="160" y="103"/>
                        <a:pt x="144" y="103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12" y="103"/>
                        <a:pt x="0" y="96"/>
                        <a:pt x="1" y="8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8"/>
                        <a:pt x="21" y="0"/>
                        <a:pt x="36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64" y="0"/>
                        <a:pt x="176" y="8"/>
                        <a:pt x="175" y="17"/>
                      </a:cubicBezTo>
                      <a:lnTo>
                        <a:pt x="173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5" name="Freeform 32">
                  <a:extLst>
                    <a:ext uri="{FF2B5EF4-FFF2-40B4-BE49-F238E27FC236}">
                      <a16:creationId xmlns:a16="http://schemas.microsoft.com/office/drawing/2014/main" id="{EEB8D95A-8C49-45DA-B165-F3A445D81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716"/>
                  <a:ext cx="106" cy="78"/>
                </a:xfrm>
                <a:custGeom>
                  <a:avLst/>
                  <a:gdLst>
                    <a:gd name="T0" fmla="*/ 142 w 142"/>
                    <a:gd name="T1" fmla="*/ 86 h 103"/>
                    <a:gd name="T2" fmla="*/ 118 w 142"/>
                    <a:gd name="T3" fmla="*/ 103 h 103"/>
                    <a:gd name="T4" fmla="*/ 23 w 142"/>
                    <a:gd name="T5" fmla="*/ 103 h 103"/>
                    <a:gd name="T6" fmla="*/ 0 w 142"/>
                    <a:gd name="T7" fmla="*/ 86 h 103"/>
                    <a:gd name="T8" fmla="*/ 2 w 142"/>
                    <a:gd name="T9" fmla="*/ 17 h 103"/>
                    <a:gd name="T10" fmla="*/ 25 w 142"/>
                    <a:gd name="T11" fmla="*/ 0 h 103"/>
                    <a:gd name="T12" fmla="*/ 117 w 142"/>
                    <a:gd name="T13" fmla="*/ 0 h 103"/>
                    <a:gd name="T14" fmla="*/ 140 w 142"/>
                    <a:gd name="T15" fmla="*/ 17 h 103"/>
                    <a:gd name="T16" fmla="*/ 142 w 142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103">
                      <a:moveTo>
                        <a:pt x="142" y="86"/>
                      </a:moveTo>
                      <a:cubicBezTo>
                        <a:pt x="142" y="96"/>
                        <a:pt x="131" y="103"/>
                        <a:pt x="118" y="103"/>
                      </a:cubicBezTo>
                      <a:cubicBezTo>
                        <a:pt x="23" y="103"/>
                        <a:pt x="23" y="103"/>
                        <a:pt x="23" y="103"/>
                      </a:cubicBezTo>
                      <a:cubicBezTo>
                        <a:pt x="10" y="103"/>
                        <a:pt x="0" y="96"/>
                        <a:pt x="0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8"/>
                        <a:pt x="12" y="0"/>
                        <a:pt x="25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29" y="0"/>
                        <a:pt x="140" y="8"/>
                        <a:pt x="140" y="17"/>
                      </a:cubicBezTo>
                      <a:lnTo>
                        <a:pt x="142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6" name="Freeform 33">
                  <a:extLst>
                    <a:ext uri="{FF2B5EF4-FFF2-40B4-BE49-F238E27FC236}">
                      <a16:creationId xmlns:a16="http://schemas.microsoft.com/office/drawing/2014/main" id="{4225656E-DCCB-4A86-B8C0-20293422F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6" y="807"/>
                  <a:ext cx="111" cy="77"/>
                </a:xfrm>
                <a:custGeom>
                  <a:avLst/>
                  <a:gdLst>
                    <a:gd name="T0" fmla="*/ 148 w 149"/>
                    <a:gd name="T1" fmla="*/ 86 h 103"/>
                    <a:gd name="T2" fmla="*/ 124 w 149"/>
                    <a:gd name="T3" fmla="*/ 103 h 103"/>
                    <a:gd name="T4" fmla="*/ 25 w 149"/>
                    <a:gd name="T5" fmla="*/ 103 h 103"/>
                    <a:gd name="T6" fmla="*/ 1 w 149"/>
                    <a:gd name="T7" fmla="*/ 86 h 103"/>
                    <a:gd name="T8" fmla="*/ 2 w 149"/>
                    <a:gd name="T9" fmla="*/ 17 h 103"/>
                    <a:gd name="T10" fmla="*/ 26 w 149"/>
                    <a:gd name="T11" fmla="*/ 0 h 103"/>
                    <a:gd name="T12" fmla="*/ 123 w 149"/>
                    <a:gd name="T13" fmla="*/ 0 h 103"/>
                    <a:gd name="T14" fmla="*/ 147 w 149"/>
                    <a:gd name="T15" fmla="*/ 17 h 103"/>
                    <a:gd name="T16" fmla="*/ 148 w 149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9" h="103">
                      <a:moveTo>
                        <a:pt x="148" y="86"/>
                      </a:moveTo>
                      <a:cubicBezTo>
                        <a:pt x="149" y="95"/>
                        <a:pt x="138" y="103"/>
                        <a:pt x="124" y="103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11" y="103"/>
                        <a:pt x="0" y="95"/>
                        <a:pt x="1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7"/>
                        <a:pt x="13" y="0"/>
                        <a:pt x="26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36" y="0"/>
                        <a:pt x="147" y="7"/>
                        <a:pt x="147" y="17"/>
                      </a:cubicBezTo>
                      <a:lnTo>
                        <a:pt x="148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7" name="Freeform 34">
                  <a:extLst>
                    <a:ext uri="{FF2B5EF4-FFF2-40B4-BE49-F238E27FC236}">
                      <a16:creationId xmlns:a16="http://schemas.microsoft.com/office/drawing/2014/main" id="{225657F3-921F-4A49-81A8-50619BFBB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897"/>
                  <a:ext cx="115" cy="78"/>
                </a:xfrm>
                <a:custGeom>
                  <a:avLst/>
                  <a:gdLst>
                    <a:gd name="T0" fmla="*/ 154 w 154"/>
                    <a:gd name="T1" fmla="*/ 87 h 104"/>
                    <a:gd name="T2" fmla="*/ 129 w 154"/>
                    <a:gd name="T3" fmla="*/ 104 h 104"/>
                    <a:gd name="T4" fmla="*/ 25 w 154"/>
                    <a:gd name="T5" fmla="*/ 104 h 104"/>
                    <a:gd name="T6" fmla="*/ 1 w 154"/>
                    <a:gd name="T7" fmla="*/ 87 h 104"/>
                    <a:gd name="T8" fmla="*/ 2 w 154"/>
                    <a:gd name="T9" fmla="*/ 17 h 104"/>
                    <a:gd name="T10" fmla="*/ 27 w 154"/>
                    <a:gd name="T11" fmla="*/ 0 h 104"/>
                    <a:gd name="T12" fmla="*/ 128 w 154"/>
                    <a:gd name="T13" fmla="*/ 0 h 104"/>
                    <a:gd name="T14" fmla="*/ 153 w 154"/>
                    <a:gd name="T15" fmla="*/ 17 h 104"/>
                    <a:gd name="T16" fmla="*/ 154 w 154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04">
                      <a:moveTo>
                        <a:pt x="154" y="87"/>
                      </a:moveTo>
                      <a:cubicBezTo>
                        <a:pt x="154" y="96"/>
                        <a:pt x="143" y="104"/>
                        <a:pt x="129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11" y="104"/>
                        <a:pt x="0" y="96"/>
                        <a:pt x="1" y="8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8"/>
                        <a:pt x="14" y="0"/>
                        <a:pt x="27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41" y="0"/>
                        <a:pt x="152" y="8"/>
                        <a:pt x="153" y="17"/>
                      </a:cubicBezTo>
                      <a:lnTo>
                        <a:pt x="154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8" name="Freeform 35">
                  <a:extLst>
                    <a:ext uri="{FF2B5EF4-FFF2-40B4-BE49-F238E27FC236}">
                      <a16:creationId xmlns:a16="http://schemas.microsoft.com/office/drawing/2014/main" id="{05044A73-8A41-4E35-B116-33DC207D1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" y="987"/>
                  <a:ext cx="120" cy="77"/>
                </a:xfrm>
                <a:custGeom>
                  <a:avLst/>
                  <a:gdLst>
                    <a:gd name="T0" fmla="*/ 160 w 160"/>
                    <a:gd name="T1" fmla="*/ 86 h 103"/>
                    <a:gd name="T2" fmla="*/ 134 w 160"/>
                    <a:gd name="T3" fmla="*/ 103 h 103"/>
                    <a:gd name="T4" fmla="*/ 26 w 160"/>
                    <a:gd name="T5" fmla="*/ 103 h 103"/>
                    <a:gd name="T6" fmla="*/ 0 w 160"/>
                    <a:gd name="T7" fmla="*/ 86 h 103"/>
                    <a:gd name="T8" fmla="*/ 2 w 160"/>
                    <a:gd name="T9" fmla="*/ 17 h 103"/>
                    <a:gd name="T10" fmla="*/ 28 w 160"/>
                    <a:gd name="T11" fmla="*/ 0 h 103"/>
                    <a:gd name="T12" fmla="*/ 133 w 160"/>
                    <a:gd name="T13" fmla="*/ 0 h 103"/>
                    <a:gd name="T14" fmla="*/ 158 w 160"/>
                    <a:gd name="T15" fmla="*/ 17 h 103"/>
                    <a:gd name="T16" fmla="*/ 160 w 160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103">
                      <a:moveTo>
                        <a:pt x="160" y="86"/>
                      </a:moveTo>
                      <a:cubicBezTo>
                        <a:pt x="160" y="96"/>
                        <a:pt x="149" y="103"/>
                        <a:pt x="134" y="103"/>
                      </a:cubicBezTo>
                      <a:cubicBezTo>
                        <a:pt x="26" y="103"/>
                        <a:pt x="26" y="103"/>
                        <a:pt x="26" y="103"/>
                      </a:cubicBezTo>
                      <a:cubicBezTo>
                        <a:pt x="12" y="103"/>
                        <a:pt x="0" y="96"/>
                        <a:pt x="0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7"/>
                        <a:pt x="14" y="0"/>
                        <a:pt x="28" y="0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47" y="0"/>
                        <a:pt x="158" y="7"/>
                        <a:pt x="158" y="17"/>
                      </a:cubicBezTo>
                      <a:lnTo>
                        <a:pt x="160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39" name="Freeform 36">
                  <a:extLst>
                    <a:ext uri="{FF2B5EF4-FFF2-40B4-BE49-F238E27FC236}">
                      <a16:creationId xmlns:a16="http://schemas.microsoft.com/office/drawing/2014/main" id="{E28739F7-EC81-43BE-8012-C7F72969E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9" y="1078"/>
                  <a:ext cx="124" cy="77"/>
                </a:xfrm>
                <a:custGeom>
                  <a:avLst/>
                  <a:gdLst>
                    <a:gd name="T0" fmla="*/ 166 w 166"/>
                    <a:gd name="T1" fmla="*/ 86 h 103"/>
                    <a:gd name="T2" fmla="*/ 139 w 166"/>
                    <a:gd name="T3" fmla="*/ 103 h 103"/>
                    <a:gd name="T4" fmla="*/ 27 w 166"/>
                    <a:gd name="T5" fmla="*/ 103 h 103"/>
                    <a:gd name="T6" fmla="*/ 0 w 166"/>
                    <a:gd name="T7" fmla="*/ 86 h 103"/>
                    <a:gd name="T8" fmla="*/ 2 w 166"/>
                    <a:gd name="T9" fmla="*/ 16 h 103"/>
                    <a:gd name="T10" fmla="*/ 29 w 166"/>
                    <a:gd name="T11" fmla="*/ 0 h 103"/>
                    <a:gd name="T12" fmla="*/ 137 w 166"/>
                    <a:gd name="T13" fmla="*/ 0 h 103"/>
                    <a:gd name="T14" fmla="*/ 164 w 166"/>
                    <a:gd name="T15" fmla="*/ 16 h 103"/>
                    <a:gd name="T16" fmla="*/ 166 w 166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6" h="103">
                      <a:moveTo>
                        <a:pt x="166" y="86"/>
                      </a:moveTo>
                      <a:cubicBezTo>
                        <a:pt x="166" y="95"/>
                        <a:pt x="154" y="103"/>
                        <a:pt x="139" y="103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12" y="103"/>
                        <a:pt x="0" y="95"/>
                        <a:pt x="0" y="8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7"/>
                        <a:pt x="14" y="0"/>
                        <a:pt x="29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52" y="0"/>
                        <a:pt x="164" y="7"/>
                        <a:pt x="164" y="16"/>
                      </a:cubicBezTo>
                      <a:lnTo>
                        <a:pt x="166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0" name="Freeform 37">
                  <a:extLst>
                    <a:ext uri="{FF2B5EF4-FFF2-40B4-BE49-F238E27FC236}">
                      <a16:creationId xmlns:a16="http://schemas.microsoft.com/office/drawing/2014/main" id="{3AD55BCA-9DBE-433F-AA77-4D2601A5D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1168"/>
                  <a:ext cx="129" cy="77"/>
                </a:xfrm>
                <a:custGeom>
                  <a:avLst/>
                  <a:gdLst>
                    <a:gd name="T0" fmla="*/ 172 w 172"/>
                    <a:gd name="T1" fmla="*/ 86 h 103"/>
                    <a:gd name="T2" fmla="*/ 144 w 172"/>
                    <a:gd name="T3" fmla="*/ 103 h 103"/>
                    <a:gd name="T4" fmla="*/ 28 w 172"/>
                    <a:gd name="T5" fmla="*/ 103 h 103"/>
                    <a:gd name="T6" fmla="*/ 0 w 172"/>
                    <a:gd name="T7" fmla="*/ 86 h 103"/>
                    <a:gd name="T8" fmla="*/ 2 w 172"/>
                    <a:gd name="T9" fmla="*/ 17 h 103"/>
                    <a:gd name="T10" fmla="*/ 30 w 172"/>
                    <a:gd name="T11" fmla="*/ 0 h 103"/>
                    <a:gd name="T12" fmla="*/ 142 w 172"/>
                    <a:gd name="T13" fmla="*/ 0 h 103"/>
                    <a:gd name="T14" fmla="*/ 170 w 172"/>
                    <a:gd name="T15" fmla="*/ 17 h 103"/>
                    <a:gd name="T16" fmla="*/ 172 w 172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2" h="103">
                      <a:moveTo>
                        <a:pt x="172" y="86"/>
                      </a:moveTo>
                      <a:cubicBezTo>
                        <a:pt x="172" y="96"/>
                        <a:pt x="160" y="103"/>
                        <a:pt x="144" y="103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12" y="103"/>
                        <a:pt x="0" y="96"/>
                        <a:pt x="0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8"/>
                        <a:pt x="15" y="0"/>
                        <a:pt x="30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57" y="0"/>
                        <a:pt x="170" y="8"/>
                        <a:pt x="170" y="17"/>
                      </a:cubicBezTo>
                      <a:lnTo>
                        <a:pt x="172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1" name="Freeform 38">
                  <a:extLst>
                    <a:ext uri="{FF2B5EF4-FFF2-40B4-BE49-F238E27FC236}">
                      <a16:creationId xmlns:a16="http://schemas.microsoft.com/office/drawing/2014/main" id="{CC89D747-5F72-4328-B0A9-ACA375B34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716"/>
                  <a:ext cx="108" cy="78"/>
                </a:xfrm>
                <a:custGeom>
                  <a:avLst/>
                  <a:gdLst>
                    <a:gd name="T0" fmla="*/ 144 w 145"/>
                    <a:gd name="T1" fmla="*/ 86 h 103"/>
                    <a:gd name="T2" fmla="*/ 122 w 145"/>
                    <a:gd name="T3" fmla="*/ 103 h 103"/>
                    <a:gd name="T4" fmla="*/ 27 w 145"/>
                    <a:gd name="T5" fmla="*/ 103 h 103"/>
                    <a:gd name="T6" fmla="*/ 3 w 145"/>
                    <a:gd name="T7" fmla="*/ 86 h 103"/>
                    <a:gd name="T8" fmla="*/ 0 w 145"/>
                    <a:gd name="T9" fmla="*/ 17 h 103"/>
                    <a:gd name="T10" fmla="*/ 22 w 145"/>
                    <a:gd name="T11" fmla="*/ 0 h 103"/>
                    <a:gd name="T12" fmla="*/ 114 w 145"/>
                    <a:gd name="T13" fmla="*/ 0 h 103"/>
                    <a:gd name="T14" fmla="*/ 138 w 145"/>
                    <a:gd name="T15" fmla="*/ 17 h 103"/>
                    <a:gd name="T16" fmla="*/ 144 w 145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5" h="103">
                      <a:moveTo>
                        <a:pt x="144" y="86"/>
                      </a:moveTo>
                      <a:cubicBezTo>
                        <a:pt x="145" y="96"/>
                        <a:pt x="135" y="103"/>
                        <a:pt x="122" y="103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14" y="103"/>
                        <a:pt x="3" y="96"/>
                        <a:pt x="3" y="8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9" y="0"/>
                        <a:pt x="22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7" y="0"/>
                        <a:pt x="138" y="8"/>
                        <a:pt x="138" y="17"/>
                      </a:cubicBezTo>
                      <a:lnTo>
                        <a:pt x="144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2" name="Freeform 39">
                  <a:extLst>
                    <a:ext uri="{FF2B5EF4-FFF2-40B4-BE49-F238E27FC236}">
                      <a16:creationId xmlns:a16="http://schemas.microsoft.com/office/drawing/2014/main" id="{044CE4AF-BDFD-4B7D-93E4-6C599C083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" y="807"/>
                  <a:ext cx="113" cy="77"/>
                </a:xfrm>
                <a:custGeom>
                  <a:avLst/>
                  <a:gdLst>
                    <a:gd name="T0" fmla="*/ 151 w 152"/>
                    <a:gd name="T1" fmla="*/ 86 h 103"/>
                    <a:gd name="T2" fmla="*/ 128 w 152"/>
                    <a:gd name="T3" fmla="*/ 103 h 103"/>
                    <a:gd name="T4" fmla="*/ 28 w 152"/>
                    <a:gd name="T5" fmla="*/ 103 h 103"/>
                    <a:gd name="T6" fmla="*/ 3 w 152"/>
                    <a:gd name="T7" fmla="*/ 86 h 103"/>
                    <a:gd name="T8" fmla="*/ 0 w 152"/>
                    <a:gd name="T9" fmla="*/ 17 h 103"/>
                    <a:gd name="T10" fmla="*/ 23 w 152"/>
                    <a:gd name="T11" fmla="*/ 0 h 103"/>
                    <a:gd name="T12" fmla="*/ 120 w 152"/>
                    <a:gd name="T13" fmla="*/ 0 h 103"/>
                    <a:gd name="T14" fmla="*/ 145 w 152"/>
                    <a:gd name="T15" fmla="*/ 17 h 103"/>
                    <a:gd name="T16" fmla="*/ 151 w 152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03">
                      <a:moveTo>
                        <a:pt x="151" y="86"/>
                      </a:moveTo>
                      <a:cubicBezTo>
                        <a:pt x="152" y="95"/>
                        <a:pt x="141" y="103"/>
                        <a:pt x="128" y="103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14" y="103"/>
                        <a:pt x="3" y="95"/>
                        <a:pt x="3" y="8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10" y="0"/>
                        <a:pt x="23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33" y="0"/>
                        <a:pt x="144" y="7"/>
                        <a:pt x="145" y="17"/>
                      </a:cubicBezTo>
                      <a:lnTo>
                        <a:pt x="151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3" name="Freeform 40">
                  <a:extLst>
                    <a:ext uri="{FF2B5EF4-FFF2-40B4-BE49-F238E27FC236}">
                      <a16:creationId xmlns:a16="http://schemas.microsoft.com/office/drawing/2014/main" id="{EB47C346-69E6-4A4D-9B21-DABE9A507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7" y="897"/>
                  <a:ext cx="118" cy="78"/>
                </a:xfrm>
                <a:custGeom>
                  <a:avLst/>
                  <a:gdLst>
                    <a:gd name="T0" fmla="*/ 157 w 158"/>
                    <a:gd name="T1" fmla="*/ 87 h 104"/>
                    <a:gd name="T2" fmla="*/ 133 w 158"/>
                    <a:gd name="T3" fmla="*/ 104 h 104"/>
                    <a:gd name="T4" fmla="*/ 29 w 158"/>
                    <a:gd name="T5" fmla="*/ 104 h 104"/>
                    <a:gd name="T6" fmla="*/ 3 w 158"/>
                    <a:gd name="T7" fmla="*/ 87 h 104"/>
                    <a:gd name="T8" fmla="*/ 1 w 158"/>
                    <a:gd name="T9" fmla="*/ 17 h 104"/>
                    <a:gd name="T10" fmla="*/ 25 w 158"/>
                    <a:gd name="T11" fmla="*/ 0 h 104"/>
                    <a:gd name="T12" fmla="*/ 125 w 158"/>
                    <a:gd name="T13" fmla="*/ 0 h 104"/>
                    <a:gd name="T14" fmla="*/ 151 w 158"/>
                    <a:gd name="T15" fmla="*/ 17 h 104"/>
                    <a:gd name="T16" fmla="*/ 157 w 158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104">
                      <a:moveTo>
                        <a:pt x="157" y="87"/>
                      </a:moveTo>
                      <a:cubicBezTo>
                        <a:pt x="158" y="96"/>
                        <a:pt x="147" y="104"/>
                        <a:pt x="133" y="104"/>
                      </a:cubicBezTo>
                      <a:cubicBezTo>
                        <a:pt x="29" y="104"/>
                        <a:pt x="29" y="104"/>
                        <a:pt x="29" y="104"/>
                      </a:cubicBezTo>
                      <a:cubicBezTo>
                        <a:pt x="15" y="104"/>
                        <a:pt x="4" y="96"/>
                        <a:pt x="3" y="8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8"/>
                        <a:pt x="11" y="0"/>
                        <a:pt x="25" y="0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139" y="0"/>
                        <a:pt x="150" y="8"/>
                        <a:pt x="151" y="17"/>
                      </a:cubicBezTo>
                      <a:lnTo>
                        <a:pt x="157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4" name="Freeform 41">
                  <a:extLst>
                    <a:ext uri="{FF2B5EF4-FFF2-40B4-BE49-F238E27FC236}">
                      <a16:creationId xmlns:a16="http://schemas.microsoft.com/office/drawing/2014/main" id="{5D888937-14DF-472C-9017-04AC3C404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0" y="987"/>
                  <a:ext cx="122" cy="77"/>
                </a:xfrm>
                <a:custGeom>
                  <a:avLst/>
                  <a:gdLst>
                    <a:gd name="T0" fmla="*/ 162 w 163"/>
                    <a:gd name="T1" fmla="*/ 86 h 103"/>
                    <a:gd name="T2" fmla="*/ 138 w 163"/>
                    <a:gd name="T3" fmla="*/ 103 h 103"/>
                    <a:gd name="T4" fmla="*/ 30 w 163"/>
                    <a:gd name="T5" fmla="*/ 103 h 103"/>
                    <a:gd name="T6" fmla="*/ 3 w 163"/>
                    <a:gd name="T7" fmla="*/ 86 h 103"/>
                    <a:gd name="T8" fmla="*/ 0 w 163"/>
                    <a:gd name="T9" fmla="*/ 17 h 103"/>
                    <a:gd name="T10" fmla="*/ 25 w 163"/>
                    <a:gd name="T11" fmla="*/ 0 h 103"/>
                    <a:gd name="T12" fmla="*/ 130 w 163"/>
                    <a:gd name="T13" fmla="*/ 0 h 103"/>
                    <a:gd name="T14" fmla="*/ 157 w 163"/>
                    <a:gd name="T15" fmla="*/ 17 h 103"/>
                    <a:gd name="T16" fmla="*/ 162 w 163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103">
                      <a:moveTo>
                        <a:pt x="162" y="86"/>
                      </a:moveTo>
                      <a:cubicBezTo>
                        <a:pt x="163" y="96"/>
                        <a:pt x="152" y="103"/>
                        <a:pt x="138" y="103"/>
                      </a:cubicBezTo>
                      <a:cubicBezTo>
                        <a:pt x="30" y="103"/>
                        <a:pt x="30" y="103"/>
                        <a:pt x="30" y="103"/>
                      </a:cubicBezTo>
                      <a:cubicBezTo>
                        <a:pt x="15" y="103"/>
                        <a:pt x="3" y="96"/>
                        <a:pt x="3" y="8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11" y="0"/>
                        <a:pt x="25" y="0"/>
                      </a:cubicBezTo>
                      <a:cubicBezTo>
                        <a:pt x="130" y="0"/>
                        <a:pt x="130" y="0"/>
                        <a:pt x="130" y="0"/>
                      </a:cubicBezTo>
                      <a:cubicBezTo>
                        <a:pt x="144" y="0"/>
                        <a:pt x="156" y="7"/>
                        <a:pt x="157" y="17"/>
                      </a:cubicBezTo>
                      <a:lnTo>
                        <a:pt x="162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5" name="Freeform 42">
                  <a:extLst>
                    <a:ext uri="{FF2B5EF4-FFF2-40B4-BE49-F238E27FC236}">
                      <a16:creationId xmlns:a16="http://schemas.microsoft.com/office/drawing/2014/main" id="{DC37E912-DBF4-4188-A3E8-813DEC61D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1078"/>
                  <a:ext cx="128" cy="77"/>
                </a:xfrm>
                <a:custGeom>
                  <a:avLst/>
                  <a:gdLst>
                    <a:gd name="T0" fmla="*/ 169 w 170"/>
                    <a:gd name="T1" fmla="*/ 86 h 103"/>
                    <a:gd name="T2" fmla="*/ 143 w 170"/>
                    <a:gd name="T3" fmla="*/ 103 h 103"/>
                    <a:gd name="T4" fmla="*/ 31 w 170"/>
                    <a:gd name="T5" fmla="*/ 103 h 103"/>
                    <a:gd name="T6" fmla="*/ 3 w 170"/>
                    <a:gd name="T7" fmla="*/ 86 h 103"/>
                    <a:gd name="T8" fmla="*/ 1 w 170"/>
                    <a:gd name="T9" fmla="*/ 16 h 103"/>
                    <a:gd name="T10" fmla="*/ 27 w 170"/>
                    <a:gd name="T11" fmla="*/ 0 h 103"/>
                    <a:gd name="T12" fmla="*/ 135 w 170"/>
                    <a:gd name="T13" fmla="*/ 0 h 103"/>
                    <a:gd name="T14" fmla="*/ 163 w 170"/>
                    <a:gd name="T15" fmla="*/ 16 h 103"/>
                    <a:gd name="T16" fmla="*/ 169 w 170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3">
                      <a:moveTo>
                        <a:pt x="169" y="86"/>
                      </a:moveTo>
                      <a:cubicBezTo>
                        <a:pt x="170" y="95"/>
                        <a:pt x="158" y="103"/>
                        <a:pt x="143" y="103"/>
                      </a:cubicBezTo>
                      <a:cubicBezTo>
                        <a:pt x="31" y="103"/>
                        <a:pt x="31" y="103"/>
                        <a:pt x="31" y="103"/>
                      </a:cubicBezTo>
                      <a:cubicBezTo>
                        <a:pt x="16" y="103"/>
                        <a:pt x="4" y="95"/>
                        <a:pt x="3" y="8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7"/>
                        <a:pt x="12" y="0"/>
                        <a:pt x="27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50" y="0"/>
                        <a:pt x="162" y="7"/>
                        <a:pt x="163" y="16"/>
                      </a:cubicBezTo>
                      <a:lnTo>
                        <a:pt x="169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6" name="Freeform 43">
                  <a:extLst>
                    <a:ext uri="{FF2B5EF4-FFF2-40B4-BE49-F238E27FC236}">
                      <a16:creationId xmlns:a16="http://schemas.microsoft.com/office/drawing/2014/main" id="{3D7F976D-B762-40C0-8B9D-73D5184B5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168"/>
                  <a:ext cx="131" cy="77"/>
                </a:xfrm>
                <a:custGeom>
                  <a:avLst/>
                  <a:gdLst>
                    <a:gd name="T0" fmla="*/ 174 w 175"/>
                    <a:gd name="T1" fmla="*/ 86 h 103"/>
                    <a:gd name="T2" fmla="*/ 147 w 175"/>
                    <a:gd name="T3" fmla="*/ 103 h 103"/>
                    <a:gd name="T4" fmla="*/ 32 w 175"/>
                    <a:gd name="T5" fmla="*/ 103 h 103"/>
                    <a:gd name="T6" fmla="*/ 3 w 175"/>
                    <a:gd name="T7" fmla="*/ 86 h 103"/>
                    <a:gd name="T8" fmla="*/ 0 w 175"/>
                    <a:gd name="T9" fmla="*/ 17 h 103"/>
                    <a:gd name="T10" fmla="*/ 27 w 175"/>
                    <a:gd name="T11" fmla="*/ 0 h 103"/>
                    <a:gd name="T12" fmla="*/ 139 w 175"/>
                    <a:gd name="T13" fmla="*/ 0 h 103"/>
                    <a:gd name="T14" fmla="*/ 168 w 175"/>
                    <a:gd name="T15" fmla="*/ 17 h 103"/>
                    <a:gd name="T16" fmla="*/ 174 w 175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" h="103">
                      <a:moveTo>
                        <a:pt x="174" y="86"/>
                      </a:moveTo>
                      <a:cubicBezTo>
                        <a:pt x="175" y="96"/>
                        <a:pt x="163" y="103"/>
                        <a:pt x="147" y="103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16" y="103"/>
                        <a:pt x="3" y="96"/>
                        <a:pt x="3" y="8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12" y="0"/>
                        <a:pt x="27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55" y="0"/>
                        <a:pt x="168" y="8"/>
                        <a:pt x="168" y="17"/>
                      </a:cubicBezTo>
                      <a:lnTo>
                        <a:pt x="174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7" name="Freeform 44">
                  <a:extLst>
                    <a:ext uri="{FF2B5EF4-FFF2-40B4-BE49-F238E27FC236}">
                      <a16:creationId xmlns:a16="http://schemas.microsoft.com/office/drawing/2014/main" id="{B8E05459-5447-437A-9DD6-29BD18D8B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716"/>
                  <a:ext cx="114" cy="78"/>
                </a:xfrm>
                <a:custGeom>
                  <a:avLst/>
                  <a:gdLst>
                    <a:gd name="T0" fmla="*/ 150 w 152"/>
                    <a:gd name="T1" fmla="*/ 86 h 103"/>
                    <a:gd name="T2" fmla="*/ 130 w 152"/>
                    <a:gd name="T3" fmla="*/ 103 h 103"/>
                    <a:gd name="T4" fmla="*/ 34 w 152"/>
                    <a:gd name="T5" fmla="*/ 103 h 103"/>
                    <a:gd name="T6" fmla="*/ 8 w 152"/>
                    <a:gd name="T7" fmla="*/ 86 h 103"/>
                    <a:gd name="T8" fmla="*/ 1 w 152"/>
                    <a:gd name="T9" fmla="*/ 17 h 103"/>
                    <a:gd name="T10" fmla="*/ 21 w 152"/>
                    <a:gd name="T11" fmla="*/ 0 h 103"/>
                    <a:gd name="T12" fmla="*/ 114 w 152"/>
                    <a:gd name="T13" fmla="*/ 0 h 103"/>
                    <a:gd name="T14" fmla="*/ 139 w 152"/>
                    <a:gd name="T15" fmla="*/ 17 h 103"/>
                    <a:gd name="T16" fmla="*/ 150 w 152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2" h="103">
                      <a:moveTo>
                        <a:pt x="150" y="86"/>
                      </a:moveTo>
                      <a:cubicBezTo>
                        <a:pt x="152" y="96"/>
                        <a:pt x="143" y="103"/>
                        <a:pt x="130" y="103"/>
                      </a:cubicBezTo>
                      <a:cubicBezTo>
                        <a:pt x="34" y="103"/>
                        <a:pt x="34" y="103"/>
                        <a:pt x="34" y="103"/>
                      </a:cubicBezTo>
                      <a:cubicBezTo>
                        <a:pt x="21" y="103"/>
                        <a:pt x="10" y="96"/>
                        <a:pt x="8" y="8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8"/>
                        <a:pt x="9" y="0"/>
                        <a:pt x="21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6" y="0"/>
                        <a:pt x="137" y="8"/>
                        <a:pt x="139" y="17"/>
                      </a:cubicBezTo>
                      <a:lnTo>
                        <a:pt x="150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8" name="Freeform 45">
                  <a:extLst>
                    <a:ext uri="{FF2B5EF4-FFF2-40B4-BE49-F238E27FC236}">
                      <a16:creationId xmlns:a16="http://schemas.microsoft.com/office/drawing/2014/main" id="{F7F58F7B-7C18-4E87-9E46-0F9015F94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807"/>
                  <a:ext cx="118" cy="77"/>
                </a:xfrm>
                <a:custGeom>
                  <a:avLst/>
                  <a:gdLst>
                    <a:gd name="T0" fmla="*/ 157 w 158"/>
                    <a:gd name="T1" fmla="*/ 86 h 103"/>
                    <a:gd name="T2" fmla="*/ 135 w 158"/>
                    <a:gd name="T3" fmla="*/ 103 h 103"/>
                    <a:gd name="T4" fmla="*/ 35 w 158"/>
                    <a:gd name="T5" fmla="*/ 103 h 103"/>
                    <a:gd name="T6" fmla="*/ 9 w 158"/>
                    <a:gd name="T7" fmla="*/ 86 h 103"/>
                    <a:gd name="T8" fmla="*/ 1 w 158"/>
                    <a:gd name="T9" fmla="*/ 17 h 103"/>
                    <a:gd name="T10" fmla="*/ 23 w 158"/>
                    <a:gd name="T11" fmla="*/ 0 h 103"/>
                    <a:gd name="T12" fmla="*/ 119 w 158"/>
                    <a:gd name="T13" fmla="*/ 0 h 103"/>
                    <a:gd name="T14" fmla="*/ 146 w 158"/>
                    <a:gd name="T15" fmla="*/ 17 h 103"/>
                    <a:gd name="T16" fmla="*/ 157 w 158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103">
                      <a:moveTo>
                        <a:pt x="157" y="86"/>
                      </a:moveTo>
                      <a:cubicBezTo>
                        <a:pt x="158" y="95"/>
                        <a:pt x="149" y="103"/>
                        <a:pt x="135" y="103"/>
                      </a:cubicBezTo>
                      <a:cubicBezTo>
                        <a:pt x="35" y="103"/>
                        <a:pt x="35" y="103"/>
                        <a:pt x="35" y="103"/>
                      </a:cubicBezTo>
                      <a:cubicBezTo>
                        <a:pt x="22" y="103"/>
                        <a:pt x="10" y="95"/>
                        <a:pt x="9" y="8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7"/>
                        <a:pt x="10" y="0"/>
                        <a:pt x="23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32" y="0"/>
                        <a:pt x="144" y="7"/>
                        <a:pt x="146" y="17"/>
                      </a:cubicBezTo>
                      <a:lnTo>
                        <a:pt x="157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49" name="Freeform 46">
                  <a:extLst>
                    <a:ext uri="{FF2B5EF4-FFF2-40B4-BE49-F238E27FC236}">
                      <a16:creationId xmlns:a16="http://schemas.microsoft.com/office/drawing/2014/main" id="{1AEE9A6A-B752-4806-8A49-BC4DDD417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2" y="897"/>
                  <a:ext cx="122" cy="78"/>
                </a:xfrm>
                <a:custGeom>
                  <a:avLst/>
                  <a:gdLst>
                    <a:gd name="T0" fmla="*/ 163 w 164"/>
                    <a:gd name="T1" fmla="*/ 87 h 104"/>
                    <a:gd name="T2" fmla="*/ 140 w 164"/>
                    <a:gd name="T3" fmla="*/ 104 h 104"/>
                    <a:gd name="T4" fmla="*/ 36 w 164"/>
                    <a:gd name="T5" fmla="*/ 104 h 104"/>
                    <a:gd name="T6" fmla="*/ 9 w 164"/>
                    <a:gd name="T7" fmla="*/ 87 h 104"/>
                    <a:gd name="T8" fmla="*/ 1 w 164"/>
                    <a:gd name="T9" fmla="*/ 17 h 104"/>
                    <a:gd name="T10" fmla="*/ 24 w 164"/>
                    <a:gd name="T11" fmla="*/ 0 h 104"/>
                    <a:gd name="T12" fmla="*/ 124 w 164"/>
                    <a:gd name="T13" fmla="*/ 0 h 104"/>
                    <a:gd name="T14" fmla="*/ 151 w 164"/>
                    <a:gd name="T15" fmla="*/ 17 h 104"/>
                    <a:gd name="T16" fmla="*/ 163 w 164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" h="104">
                      <a:moveTo>
                        <a:pt x="163" y="87"/>
                      </a:moveTo>
                      <a:cubicBezTo>
                        <a:pt x="164" y="96"/>
                        <a:pt x="154" y="104"/>
                        <a:pt x="140" y="104"/>
                      </a:cubicBezTo>
                      <a:cubicBezTo>
                        <a:pt x="36" y="104"/>
                        <a:pt x="36" y="104"/>
                        <a:pt x="36" y="104"/>
                      </a:cubicBezTo>
                      <a:cubicBezTo>
                        <a:pt x="22" y="104"/>
                        <a:pt x="10" y="96"/>
                        <a:pt x="9" y="8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8"/>
                        <a:pt x="10" y="0"/>
                        <a:pt x="24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38" y="0"/>
                        <a:pt x="150" y="8"/>
                        <a:pt x="151" y="17"/>
                      </a:cubicBezTo>
                      <a:lnTo>
                        <a:pt x="163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0" name="Freeform 47">
                  <a:extLst>
                    <a:ext uri="{FF2B5EF4-FFF2-40B4-BE49-F238E27FC236}">
                      <a16:creationId xmlns:a16="http://schemas.microsoft.com/office/drawing/2014/main" id="{D495DD70-8D44-414B-97F0-21CA1E7A9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2" y="987"/>
                  <a:ext cx="127" cy="77"/>
                </a:xfrm>
                <a:custGeom>
                  <a:avLst/>
                  <a:gdLst>
                    <a:gd name="T0" fmla="*/ 168 w 170"/>
                    <a:gd name="T1" fmla="*/ 86 h 103"/>
                    <a:gd name="T2" fmla="*/ 145 w 170"/>
                    <a:gd name="T3" fmla="*/ 103 h 103"/>
                    <a:gd name="T4" fmla="*/ 37 w 170"/>
                    <a:gd name="T5" fmla="*/ 103 h 103"/>
                    <a:gd name="T6" fmla="*/ 9 w 170"/>
                    <a:gd name="T7" fmla="*/ 86 h 103"/>
                    <a:gd name="T8" fmla="*/ 1 w 170"/>
                    <a:gd name="T9" fmla="*/ 17 h 103"/>
                    <a:gd name="T10" fmla="*/ 24 w 170"/>
                    <a:gd name="T11" fmla="*/ 0 h 103"/>
                    <a:gd name="T12" fmla="*/ 129 w 170"/>
                    <a:gd name="T13" fmla="*/ 0 h 103"/>
                    <a:gd name="T14" fmla="*/ 157 w 170"/>
                    <a:gd name="T15" fmla="*/ 17 h 103"/>
                    <a:gd name="T16" fmla="*/ 168 w 170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3">
                      <a:moveTo>
                        <a:pt x="168" y="86"/>
                      </a:moveTo>
                      <a:cubicBezTo>
                        <a:pt x="170" y="96"/>
                        <a:pt x="159" y="103"/>
                        <a:pt x="145" y="103"/>
                      </a:cubicBezTo>
                      <a:cubicBezTo>
                        <a:pt x="37" y="103"/>
                        <a:pt x="37" y="103"/>
                        <a:pt x="37" y="103"/>
                      </a:cubicBezTo>
                      <a:cubicBezTo>
                        <a:pt x="22" y="103"/>
                        <a:pt x="10" y="96"/>
                        <a:pt x="9" y="8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7"/>
                        <a:pt x="10" y="0"/>
                        <a:pt x="24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43" y="0"/>
                        <a:pt x="155" y="7"/>
                        <a:pt x="157" y="17"/>
                      </a:cubicBezTo>
                      <a:lnTo>
                        <a:pt x="168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1" name="Freeform 48">
                  <a:extLst>
                    <a:ext uri="{FF2B5EF4-FFF2-40B4-BE49-F238E27FC236}">
                      <a16:creationId xmlns:a16="http://schemas.microsoft.com/office/drawing/2014/main" id="{F1CCE283-6F42-46DD-B200-A9437D507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2" y="1077"/>
                  <a:ext cx="132" cy="78"/>
                </a:xfrm>
                <a:custGeom>
                  <a:avLst/>
                  <a:gdLst>
                    <a:gd name="T0" fmla="*/ 175 w 177"/>
                    <a:gd name="T1" fmla="*/ 87 h 104"/>
                    <a:gd name="T2" fmla="*/ 150 w 177"/>
                    <a:gd name="T3" fmla="*/ 104 h 104"/>
                    <a:gd name="T4" fmla="*/ 39 w 177"/>
                    <a:gd name="T5" fmla="*/ 104 h 104"/>
                    <a:gd name="T6" fmla="*/ 9 w 177"/>
                    <a:gd name="T7" fmla="*/ 87 h 104"/>
                    <a:gd name="T8" fmla="*/ 1 w 177"/>
                    <a:gd name="T9" fmla="*/ 17 h 104"/>
                    <a:gd name="T10" fmla="*/ 26 w 177"/>
                    <a:gd name="T11" fmla="*/ 0 h 104"/>
                    <a:gd name="T12" fmla="*/ 134 w 177"/>
                    <a:gd name="T13" fmla="*/ 0 h 104"/>
                    <a:gd name="T14" fmla="*/ 164 w 177"/>
                    <a:gd name="T15" fmla="*/ 17 h 104"/>
                    <a:gd name="T16" fmla="*/ 175 w 177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7" h="104">
                      <a:moveTo>
                        <a:pt x="175" y="87"/>
                      </a:moveTo>
                      <a:cubicBezTo>
                        <a:pt x="177" y="96"/>
                        <a:pt x="165" y="104"/>
                        <a:pt x="150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23" y="104"/>
                        <a:pt x="10" y="96"/>
                        <a:pt x="9" y="8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8"/>
                        <a:pt x="11" y="0"/>
                        <a:pt x="26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49" y="0"/>
                        <a:pt x="162" y="8"/>
                        <a:pt x="164" y="17"/>
                      </a:cubicBezTo>
                      <a:lnTo>
                        <a:pt x="175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2" name="Freeform 49">
                  <a:extLst>
                    <a:ext uri="{FF2B5EF4-FFF2-40B4-BE49-F238E27FC236}">
                      <a16:creationId xmlns:a16="http://schemas.microsoft.com/office/drawing/2014/main" id="{B6BA98FD-232C-435A-8EA6-1A57B5569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2" y="1168"/>
                  <a:ext cx="137" cy="77"/>
                </a:xfrm>
                <a:custGeom>
                  <a:avLst/>
                  <a:gdLst>
                    <a:gd name="T0" fmla="*/ 181 w 182"/>
                    <a:gd name="T1" fmla="*/ 86 h 103"/>
                    <a:gd name="T2" fmla="*/ 155 w 182"/>
                    <a:gd name="T3" fmla="*/ 103 h 103"/>
                    <a:gd name="T4" fmla="*/ 39 w 182"/>
                    <a:gd name="T5" fmla="*/ 103 h 103"/>
                    <a:gd name="T6" fmla="*/ 9 w 182"/>
                    <a:gd name="T7" fmla="*/ 86 h 103"/>
                    <a:gd name="T8" fmla="*/ 1 w 182"/>
                    <a:gd name="T9" fmla="*/ 17 h 103"/>
                    <a:gd name="T10" fmla="*/ 27 w 182"/>
                    <a:gd name="T11" fmla="*/ 0 h 103"/>
                    <a:gd name="T12" fmla="*/ 139 w 182"/>
                    <a:gd name="T13" fmla="*/ 0 h 103"/>
                    <a:gd name="T14" fmla="*/ 169 w 182"/>
                    <a:gd name="T15" fmla="*/ 17 h 103"/>
                    <a:gd name="T16" fmla="*/ 181 w 182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103">
                      <a:moveTo>
                        <a:pt x="181" y="86"/>
                      </a:moveTo>
                      <a:cubicBezTo>
                        <a:pt x="182" y="96"/>
                        <a:pt x="171" y="103"/>
                        <a:pt x="155" y="103"/>
                      </a:cubicBezTo>
                      <a:cubicBezTo>
                        <a:pt x="39" y="103"/>
                        <a:pt x="39" y="103"/>
                        <a:pt x="39" y="103"/>
                      </a:cubicBezTo>
                      <a:cubicBezTo>
                        <a:pt x="24" y="103"/>
                        <a:pt x="10" y="96"/>
                        <a:pt x="9" y="8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8"/>
                        <a:pt x="12" y="0"/>
                        <a:pt x="27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54" y="0"/>
                        <a:pt x="168" y="8"/>
                        <a:pt x="169" y="17"/>
                      </a:cubicBezTo>
                      <a:lnTo>
                        <a:pt x="181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3" name="Freeform 50">
                  <a:extLst>
                    <a:ext uri="{FF2B5EF4-FFF2-40B4-BE49-F238E27FC236}">
                      <a16:creationId xmlns:a16="http://schemas.microsoft.com/office/drawing/2014/main" id="{D64822C3-FD14-4980-9033-00091515E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6" y="716"/>
                  <a:ext cx="119" cy="78"/>
                </a:xfrm>
                <a:custGeom>
                  <a:avLst/>
                  <a:gdLst>
                    <a:gd name="T0" fmla="*/ 156 w 158"/>
                    <a:gd name="T1" fmla="*/ 86 h 103"/>
                    <a:gd name="T2" fmla="*/ 136 w 158"/>
                    <a:gd name="T3" fmla="*/ 103 h 103"/>
                    <a:gd name="T4" fmla="*/ 40 w 158"/>
                    <a:gd name="T5" fmla="*/ 103 h 103"/>
                    <a:gd name="T6" fmla="*/ 14 w 158"/>
                    <a:gd name="T7" fmla="*/ 86 h 103"/>
                    <a:gd name="T8" fmla="*/ 2 w 158"/>
                    <a:gd name="T9" fmla="*/ 17 h 103"/>
                    <a:gd name="T10" fmla="*/ 22 w 158"/>
                    <a:gd name="T11" fmla="*/ 0 h 103"/>
                    <a:gd name="T12" fmla="*/ 114 w 158"/>
                    <a:gd name="T13" fmla="*/ 0 h 103"/>
                    <a:gd name="T14" fmla="*/ 140 w 158"/>
                    <a:gd name="T15" fmla="*/ 17 h 103"/>
                    <a:gd name="T16" fmla="*/ 156 w 158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8" h="103">
                      <a:moveTo>
                        <a:pt x="156" y="86"/>
                      </a:moveTo>
                      <a:cubicBezTo>
                        <a:pt x="158" y="96"/>
                        <a:pt x="149" y="103"/>
                        <a:pt x="136" y="103"/>
                      </a:cubicBezTo>
                      <a:cubicBezTo>
                        <a:pt x="40" y="103"/>
                        <a:pt x="40" y="103"/>
                        <a:pt x="40" y="103"/>
                      </a:cubicBezTo>
                      <a:cubicBezTo>
                        <a:pt x="27" y="103"/>
                        <a:pt x="16" y="96"/>
                        <a:pt x="14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8"/>
                        <a:pt x="9" y="0"/>
                        <a:pt x="22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6" y="0"/>
                        <a:pt x="138" y="8"/>
                        <a:pt x="140" y="17"/>
                      </a:cubicBezTo>
                      <a:lnTo>
                        <a:pt x="156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4" name="Freeform 51">
                  <a:extLst>
                    <a:ext uri="{FF2B5EF4-FFF2-40B4-BE49-F238E27FC236}">
                      <a16:creationId xmlns:a16="http://schemas.microsoft.com/office/drawing/2014/main" id="{0A8B9111-D99B-4D4E-92E0-D1B6DFE65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2" y="807"/>
                  <a:ext cx="123" cy="77"/>
                </a:xfrm>
                <a:custGeom>
                  <a:avLst/>
                  <a:gdLst>
                    <a:gd name="T0" fmla="*/ 162 w 164"/>
                    <a:gd name="T1" fmla="*/ 86 h 103"/>
                    <a:gd name="T2" fmla="*/ 141 w 164"/>
                    <a:gd name="T3" fmla="*/ 103 h 103"/>
                    <a:gd name="T4" fmla="*/ 41 w 164"/>
                    <a:gd name="T5" fmla="*/ 103 h 103"/>
                    <a:gd name="T6" fmla="*/ 14 w 164"/>
                    <a:gd name="T7" fmla="*/ 86 h 103"/>
                    <a:gd name="T8" fmla="*/ 2 w 164"/>
                    <a:gd name="T9" fmla="*/ 17 h 103"/>
                    <a:gd name="T10" fmla="*/ 23 w 164"/>
                    <a:gd name="T11" fmla="*/ 0 h 103"/>
                    <a:gd name="T12" fmla="*/ 119 w 164"/>
                    <a:gd name="T13" fmla="*/ 0 h 103"/>
                    <a:gd name="T14" fmla="*/ 146 w 164"/>
                    <a:gd name="T15" fmla="*/ 17 h 103"/>
                    <a:gd name="T16" fmla="*/ 162 w 164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" h="103">
                      <a:moveTo>
                        <a:pt x="162" y="86"/>
                      </a:moveTo>
                      <a:cubicBezTo>
                        <a:pt x="164" y="95"/>
                        <a:pt x="155" y="103"/>
                        <a:pt x="141" y="103"/>
                      </a:cubicBezTo>
                      <a:cubicBezTo>
                        <a:pt x="41" y="103"/>
                        <a:pt x="41" y="103"/>
                        <a:pt x="41" y="103"/>
                      </a:cubicBezTo>
                      <a:cubicBezTo>
                        <a:pt x="28" y="103"/>
                        <a:pt x="16" y="95"/>
                        <a:pt x="14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7"/>
                        <a:pt x="10" y="0"/>
                        <a:pt x="23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32" y="0"/>
                        <a:pt x="144" y="7"/>
                        <a:pt x="146" y="17"/>
                      </a:cubicBezTo>
                      <a:lnTo>
                        <a:pt x="162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5" name="Freeform 52">
                  <a:extLst>
                    <a:ext uri="{FF2B5EF4-FFF2-40B4-BE49-F238E27FC236}">
                      <a16:creationId xmlns:a16="http://schemas.microsoft.com/office/drawing/2014/main" id="{E54C1FCD-DCBF-4452-B6B8-4371EA9711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897"/>
                  <a:ext cx="127" cy="78"/>
                </a:xfrm>
                <a:custGeom>
                  <a:avLst/>
                  <a:gdLst>
                    <a:gd name="T0" fmla="*/ 168 w 170"/>
                    <a:gd name="T1" fmla="*/ 87 h 104"/>
                    <a:gd name="T2" fmla="*/ 146 w 170"/>
                    <a:gd name="T3" fmla="*/ 104 h 104"/>
                    <a:gd name="T4" fmla="*/ 42 w 170"/>
                    <a:gd name="T5" fmla="*/ 104 h 104"/>
                    <a:gd name="T6" fmla="*/ 14 w 170"/>
                    <a:gd name="T7" fmla="*/ 87 h 104"/>
                    <a:gd name="T8" fmla="*/ 2 w 170"/>
                    <a:gd name="T9" fmla="*/ 17 h 104"/>
                    <a:gd name="T10" fmla="*/ 24 w 170"/>
                    <a:gd name="T11" fmla="*/ 0 h 104"/>
                    <a:gd name="T12" fmla="*/ 124 w 170"/>
                    <a:gd name="T13" fmla="*/ 0 h 104"/>
                    <a:gd name="T14" fmla="*/ 152 w 170"/>
                    <a:gd name="T15" fmla="*/ 17 h 104"/>
                    <a:gd name="T16" fmla="*/ 168 w 170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4">
                      <a:moveTo>
                        <a:pt x="168" y="87"/>
                      </a:moveTo>
                      <a:cubicBezTo>
                        <a:pt x="170" y="96"/>
                        <a:pt x="160" y="104"/>
                        <a:pt x="146" y="104"/>
                      </a:cubicBezTo>
                      <a:cubicBezTo>
                        <a:pt x="42" y="104"/>
                        <a:pt x="42" y="104"/>
                        <a:pt x="42" y="104"/>
                      </a:cubicBezTo>
                      <a:cubicBezTo>
                        <a:pt x="28" y="104"/>
                        <a:pt x="16" y="96"/>
                        <a:pt x="14" y="8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8"/>
                        <a:pt x="10" y="0"/>
                        <a:pt x="24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37" y="0"/>
                        <a:pt x="150" y="8"/>
                        <a:pt x="152" y="17"/>
                      </a:cubicBezTo>
                      <a:lnTo>
                        <a:pt x="168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6" name="Freeform 53">
                  <a:extLst>
                    <a:ext uri="{FF2B5EF4-FFF2-40B4-BE49-F238E27FC236}">
                      <a16:creationId xmlns:a16="http://schemas.microsoft.com/office/drawing/2014/main" id="{1ED8FC8B-FA4F-4ED2-B1C9-3B6BB7C1B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4" y="987"/>
                  <a:ext cx="131" cy="77"/>
                </a:xfrm>
                <a:custGeom>
                  <a:avLst/>
                  <a:gdLst>
                    <a:gd name="T0" fmla="*/ 174 w 176"/>
                    <a:gd name="T1" fmla="*/ 86 h 103"/>
                    <a:gd name="T2" fmla="*/ 151 w 176"/>
                    <a:gd name="T3" fmla="*/ 103 h 103"/>
                    <a:gd name="T4" fmla="*/ 43 w 176"/>
                    <a:gd name="T5" fmla="*/ 103 h 103"/>
                    <a:gd name="T6" fmla="*/ 14 w 176"/>
                    <a:gd name="T7" fmla="*/ 86 h 103"/>
                    <a:gd name="T8" fmla="*/ 2 w 176"/>
                    <a:gd name="T9" fmla="*/ 17 h 103"/>
                    <a:gd name="T10" fmla="*/ 25 w 176"/>
                    <a:gd name="T11" fmla="*/ 0 h 103"/>
                    <a:gd name="T12" fmla="*/ 129 w 176"/>
                    <a:gd name="T13" fmla="*/ 0 h 103"/>
                    <a:gd name="T14" fmla="*/ 158 w 176"/>
                    <a:gd name="T15" fmla="*/ 17 h 103"/>
                    <a:gd name="T16" fmla="*/ 174 w 176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" h="103">
                      <a:moveTo>
                        <a:pt x="174" y="86"/>
                      </a:moveTo>
                      <a:cubicBezTo>
                        <a:pt x="176" y="96"/>
                        <a:pt x="166" y="103"/>
                        <a:pt x="151" y="103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29" y="103"/>
                        <a:pt x="16" y="96"/>
                        <a:pt x="14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7"/>
                        <a:pt x="10" y="0"/>
                        <a:pt x="25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43" y="0"/>
                        <a:pt x="156" y="7"/>
                        <a:pt x="158" y="17"/>
                      </a:cubicBezTo>
                      <a:lnTo>
                        <a:pt x="174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7" name="Freeform 54">
                  <a:extLst>
                    <a:ext uri="{FF2B5EF4-FFF2-40B4-BE49-F238E27FC236}">
                      <a16:creationId xmlns:a16="http://schemas.microsoft.com/office/drawing/2014/main" id="{13210D49-2952-425C-BD6A-26327E5C1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9" y="1077"/>
                  <a:ext cx="137" cy="78"/>
                </a:xfrm>
                <a:custGeom>
                  <a:avLst/>
                  <a:gdLst>
                    <a:gd name="T0" fmla="*/ 180 w 182"/>
                    <a:gd name="T1" fmla="*/ 87 h 104"/>
                    <a:gd name="T2" fmla="*/ 156 w 182"/>
                    <a:gd name="T3" fmla="*/ 104 h 104"/>
                    <a:gd name="T4" fmla="*/ 44 w 182"/>
                    <a:gd name="T5" fmla="*/ 104 h 104"/>
                    <a:gd name="T6" fmla="*/ 14 w 182"/>
                    <a:gd name="T7" fmla="*/ 87 h 104"/>
                    <a:gd name="T8" fmla="*/ 2 w 182"/>
                    <a:gd name="T9" fmla="*/ 17 h 104"/>
                    <a:gd name="T10" fmla="*/ 25 w 182"/>
                    <a:gd name="T11" fmla="*/ 0 h 104"/>
                    <a:gd name="T12" fmla="*/ 134 w 182"/>
                    <a:gd name="T13" fmla="*/ 0 h 104"/>
                    <a:gd name="T14" fmla="*/ 164 w 182"/>
                    <a:gd name="T15" fmla="*/ 17 h 104"/>
                    <a:gd name="T16" fmla="*/ 180 w 182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104">
                      <a:moveTo>
                        <a:pt x="180" y="87"/>
                      </a:moveTo>
                      <a:cubicBezTo>
                        <a:pt x="182" y="96"/>
                        <a:pt x="171" y="104"/>
                        <a:pt x="156" y="104"/>
                      </a:cubicBezTo>
                      <a:cubicBezTo>
                        <a:pt x="44" y="104"/>
                        <a:pt x="44" y="104"/>
                        <a:pt x="44" y="104"/>
                      </a:cubicBezTo>
                      <a:cubicBezTo>
                        <a:pt x="29" y="104"/>
                        <a:pt x="16" y="96"/>
                        <a:pt x="14" y="8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8"/>
                        <a:pt x="11" y="0"/>
                        <a:pt x="25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49" y="0"/>
                        <a:pt x="162" y="8"/>
                        <a:pt x="164" y="17"/>
                      </a:cubicBezTo>
                      <a:lnTo>
                        <a:pt x="180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8" name="Freeform 55">
                  <a:extLst>
                    <a:ext uri="{FF2B5EF4-FFF2-40B4-BE49-F238E27FC236}">
                      <a16:creationId xmlns:a16="http://schemas.microsoft.com/office/drawing/2014/main" id="{AD5194C7-8927-4BE1-8EA8-2DCD7F60C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1168"/>
                  <a:ext cx="141" cy="77"/>
                </a:xfrm>
                <a:custGeom>
                  <a:avLst/>
                  <a:gdLst>
                    <a:gd name="T0" fmla="*/ 186 w 188"/>
                    <a:gd name="T1" fmla="*/ 86 h 103"/>
                    <a:gd name="T2" fmla="*/ 161 w 188"/>
                    <a:gd name="T3" fmla="*/ 103 h 103"/>
                    <a:gd name="T4" fmla="*/ 45 w 188"/>
                    <a:gd name="T5" fmla="*/ 103 h 103"/>
                    <a:gd name="T6" fmla="*/ 14 w 188"/>
                    <a:gd name="T7" fmla="*/ 86 h 103"/>
                    <a:gd name="T8" fmla="*/ 2 w 188"/>
                    <a:gd name="T9" fmla="*/ 17 h 103"/>
                    <a:gd name="T10" fmla="*/ 26 w 188"/>
                    <a:gd name="T11" fmla="*/ 0 h 103"/>
                    <a:gd name="T12" fmla="*/ 139 w 188"/>
                    <a:gd name="T13" fmla="*/ 0 h 103"/>
                    <a:gd name="T14" fmla="*/ 170 w 188"/>
                    <a:gd name="T15" fmla="*/ 17 h 103"/>
                    <a:gd name="T16" fmla="*/ 186 w 188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" h="103">
                      <a:moveTo>
                        <a:pt x="186" y="86"/>
                      </a:moveTo>
                      <a:cubicBezTo>
                        <a:pt x="188" y="96"/>
                        <a:pt x="177" y="103"/>
                        <a:pt x="161" y="103"/>
                      </a:cubicBezTo>
                      <a:cubicBezTo>
                        <a:pt x="45" y="103"/>
                        <a:pt x="45" y="103"/>
                        <a:pt x="45" y="103"/>
                      </a:cubicBezTo>
                      <a:cubicBezTo>
                        <a:pt x="30" y="103"/>
                        <a:pt x="16" y="96"/>
                        <a:pt x="14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8"/>
                        <a:pt x="11" y="0"/>
                        <a:pt x="26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54" y="0"/>
                        <a:pt x="168" y="8"/>
                        <a:pt x="170" y="17"/>
                      </a:cubicBezTo>
                      <a:lnTo>
                        <a:pt x="186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59" name="Freeform 56">
                  <a:extLst>
                    <a:ext uri="{FF2B5EF4-FFF2-40B4-BE49-F238E27FC236}">
                      <a16:creationId xmlns:a16="http://schemas.microsoft.com/office/drawing/2014/main" id="{7BE67D9F-E231-43C2-AF20-AE947E833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" y="716"/>
                  <a:ext cx="122" cy="78"/>
                </a:xfrm>
                <a:custGeom>
                  <a:avLst/>
                  <a:gdLst>
                    <a:gd name="T0" fmla="*/ 161 w 163"/>
                    <a:gd name="T1" fmla="*/ 86 h 103"/>
                    <a:gd name="T2" fmla="*/ 142 w 163"/>
                    <a:gd name="T3" fmla="*/ 103 h 103"/>
                    <a:gd name="T4" fmla="*/ 46 w 163"/>
                    <a:gd name="T5" fmla="*/ 103 h 103"/>
                    <a:gd name="T6" fmla="*/ 19 w 163"/>
                    <a:gd name="T7" fmla="*/ 86 h 103"/>
                    <a:gd name="T8" fmla="*/ 2 w 163"/>
                    <a:gd name="T9" fmla="*/ 17 h 103"/>
                    <a:gd name="T10" fmla="*/ 21 w 163"/>
                    <a:gd name="T11" fmla="*/ 0 h 103"/>
                    <a:gd name="T12" fmla="*/ 113 w 163"/>
                    <a:gd name="T13" fmla="*/ 0 h 103"/>
                    <a:gd name="T14" fmla="*/ 141 w 163"/>
                    <a:gd name="T15" fmla="*/ 17 h 103"/>
                    <a:gd name="T16" fmla="*/ 161 w 163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103">
                      <a:moveTo>
                        <a:pt x="161" y="86"/>
                      </a:moveTo>
                      <a:cubicBezTo>
                        <a:pt x="163" y="96"/>
                        <a:pt x="155" y="103"/>
                        <a:pt x="142" y="103"/>
                      </a:cubicBezTo>
                      <a:cubicBezTo>
                        <a:pt x="46" y="103"/>
                        <a:pt x="46" y="103"/>
                        <a:pt x="46" y="103"/>
                      </a:cubicBezTo>
                      <a:cubicBezTo>
                        <a:pt x="33" y="103"/>
                        <a:pt x="21" y="96"/>
                        <a:pt x="19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8"/>
                        <a:pt x="9" y="0"/>
                        <a:pt x="21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26" y="0"/>
                        <a:pt x="138" y="8"/>
                        <a:pt x="141" y="17"/>
                      </a:cubicBezTo>
                      <a:lnTo>
                        <a:pt x="161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60" name="Freeform 57">
                  <a:extLst>
                    <a:ext uri="{FF2B5EF4-FFF2-40B4-BE49-F238E27FC236}">
                      <a16:creationId xmlns:a16="http://schemas.microsoft.com/office/drawing/2014/main" id="{7201D0DF-201F-4C02-A2C3-C51793F18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807"/>
                  <a:ext cx="127" cy="77"/>
                </a:xfrm>
                <a:custGeom>
                  <a:avLst/>
                  <a:gdLst>
                    <a:gd name="T0" fmla="*/ 166 w 169"/>
                    <a:gd name="T1" fmla="*/ 86 h 103"/>
                    <a:gd name="T2" fmla="*/ 147 w 169"/>
                    <a:gd name="T3" fmla="*/ 103 h 103"/>
                    <a:gd name="T4" fmla="*/ 47 w 169"/>
                    <a:gd name="T5" fmla="*/ 103 h 103"/>
                    <a:gd name="T6" fmla="*/ 18 w 169"/>
                    <a:gd name="T7" fmla="*/ 86 h 103"/>
                    <a:gd name="T8" fmla="*/ 2 w 169"/>
                    <a:gd name="T9" fmla="*/ 17 h 103"/>
                    <a:gd name="T10" fmla="*/ 22 w 169"/>
                    <a:gd name="T11" fmla="*/ 0 h 103"/>
                    <a:gd name="T12" fmla="*/ 118 w 169"/>
                    <a:gd name="T13" fmla="*/ 0 h 103"/>
                    <a:gd name="T14" fmla="*/ 146 w 169"/>
                    <a:gd name="T15" fmla="*/ 17 h 103"/>
                    <a:gd name="T16" fmla="*/ 166 w 169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9" h="103">
                      <a:moveTo>
                        <a:pt x="166" y="86"/>
                      </a:moveTo>
                      <a:cubicBezTo>
                        <a:pt x="169" y="95"/>
                        <a:pt x="160" y="103"/>
                        <a:pt x="147" y="103"/>
                      </a:cubicBezTo>
                      <a:cubicBezTo>
                        <a:pt x="47" y="103"/>
                        <a:pt x="47" y="103"/>
                        <a:pt x="47" y="103"/>
                      </a:cubicBezTo>
                      <a:cubicBezTo>
                        <a:pt x="33" y="103"/>
                        <a:pt x="21" y="95"/>
                        <a:pt x="18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7"/>
                        <a:pt x="8" y="0"/>
                        <a:pt x="22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31" y="0"/>
                        <a:pt x="144" y="7"/>
                        <a:pt x="146" y="17"/>
                      </a:cubicBezTo>
                      <a:lnTo>
                        <a:pt x="166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61" name="Freeform 58">
                  <a:extLst>
                    <a:ext uri="{FF2B5EF4-FFF2-40B4-BE49-F238E27FC236}">
                      <a16:creationId xmlns:a16="http://schemas.microsoft.com/office/drawing/2014/main" id="{B7CF182A-5312-47EA-9A6D-8BD515B6E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9" y="897"/>
                  <a:ext cx="131" cy="78"/>
                </a:xfrm>
                <a:custGeom>
                  <a:avLst/>
                  <a:gdLst>
                    <a:gd name="T0" fmla="*/ 173 w 175"/>
                    <a:gd name="T1" fmla="*/ 87 h 104"/>
                    <a:gd name="T2" fmla="*/ 152 w 175"/>
                    <a:gd name="T3" fmla="*/ 104 h 104"/>
                    <a:gd name="T4" fmla="*/ 48 w 175"/>
                    <a:gd name="T5" fmla="*/ 104 h 104"/>
                    <a:gd name="T6" fmla="*/ 19 w 175"/>
                    <a:gd name="T7" fmla="*/ 87 h 104"/>
                    <a:gd name="T8" fmla="*/ 3 w 175"/>
                    <a:gd name="T9" fmla="*/ 17 h 104"/>
                    <a:gd name="T10" fmla="*/ 23 w 175"/>
                    <a:gd name="T11" fmla="*/ 0 h 104"/>
                    <a:gd name="T12" fmla="*/ 123 w 175"/>
                    <a:gd name="T13" fmla="*/ 0 h 104"/>
                    <a:gd name="T14" fmla="*/ 153 w 175"/>
                    <a:gd name="T15" fmla="*/ 17 h 104"/>
                    <a:gd name="T16" fmla="*/ 173 w 175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" h="104">
                      <a:moveTo>
                        <a:pt x="173" y="87"/>
                      </a:moveTo>
                      <a:cubicBezTo>
                        <a:pt x="175" y="96"/>
                        <a:pt x="166" y="104"/>
                        <a:pt x="152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34" y="104"/>
                        <a:pt x="21" y="96"/>
                        <a:pt x="19" y="8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0" y="8"/>
                        <a:pt x="9" y="0"/>
                        <a:pt x="23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37" y="0"/>
                        <a:pt x="150" y="8"/>
                        <a:pt x="153" y="17"/>
                      </a:cubicBezTo>
                      <a:lnTo>
                        <a:pt x="173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62" name="Freeform 59">
                  <a:extLst>
                    <a:ext uri="{FF2B5EF4-FFF2-40B4-BE49-F238E27FC236}">
                      <a16:creationId xmlns:a16="http://schemas.microsoft.com/office/drawing/2014/main" id="{475A173E-4AA5-4BED-8880-68812D53A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1" y="987"/>
                  <a:ext cx="136" cy="77"/>
                </a:xfrm>
                <a:custGeom>
                  <a:avLst/>
                  <a:gdLst>
                    <a:gd name="T0" fmla="*/ 178 w 181"/>
                    <a:gd name="T1" fmla="*/ 86 h 103"/>
                    <a:gd name="T2" fmla="*/ 157 w 181"/>
                    <a:gd name="T3" fmla="*/ 103 h 103"/>
                    <a:gd name="T4" fmla="*/ 49 w 181"/>
                    <a:gd name="T5" fmla="*/ 103 h 103"/>
                    <a:gd name="T6" fmla="*/ 18 w 181"/>
                    <a:gd name="T7" fmla="*/ 86 h 103"/>
                    <a:gd name="T8" fmla="*/ 2 w 181"/>
                    <a:gd name="T9" fmla="*/ 17 h 103"/>
                    <a:gd name="T10" fmla="*/ 24 w 181"/>
                    <a:gd name="T11" fmla="*/ 0 h 103"/>
                    <a:gd name="T12" fmla="*/ 128 w 181"/>
                    <a:gd name="T13" fmla="*/ 0 h 103"/>
                    <a:gd name="T14" fmla="*/ 158 w 181"/>
                    <a:gd name="T15" fmla="*/ 17 h 103"/>
                    <a:gd name="T16" fmla="*/ 178 w 181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1" h="103">
                      <a:moveTo>
                        <a:pt x="178" y="86"/>
                      </a:moveTo>
                      <a:cubicBezTo>
                        <a:pt x="181" y="96"/>
                        <a:pt x="171" y="103"/>
                        <a:pt x="157" y="103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ubicBezTo>
                        <a:pt x="34" y="103"/>
                        <a:pt x="21" y="96"/>
                        <a:pt x="18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7"/>
                        <a:pt x="9" y="0"/>
                        <a:pt x="2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42" y="0"/>
                        <a:pt x="156" y="7"/>
                        <a:pt x="158" y="17"/>
                      </a:cubicBez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63" name="Freeform 60">
                  <a:extLst>
                    <a:ext uri="{FF2B5EF4-FFF2-40B4-BE49-F238E27FC236}">
                      <a16:creationId xmlns:a16="http://schemas.microsoft.com/office/drawing/2014/main" id="{AA79D84E-72A2-4CFC-8FB8-842955CB6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" y="1077"/>
                  <a:ext cx="140" cy="78"/>
                </a:xfrm>
                <a:custGeom>
                  <a:avLst/>
                  <a:gdLst>
                    <a:gd name="T0" fmla="*/ 185 w 187"/>
                    <a:gd name="T1" fmla="*/ 87 h 104"/>
                    <a:gd name="T2" fmla="*/ 162 w 187"/>
                    <a:gd name="T3" fmla="*/ 104 h 104"/>
                    <a:gd name="T4" fmla="*/ 50 w 187"/>
                    <a:gd name="T5" fmla="*/ 104 h 104"/>
                    <a:gd name="T6" fmla="*/ 19 w 187"/>
                    <a:gd name="T7" fmla="*/ 87 h 104"/>
                    <a:gd name="T8" fmla="*/ 3 w 187"/>
                    <a:gd name="T9" fmla="*/ 17 h 104"/>
                    <a:gd name="T10" fmla="*/ 25 w 187"/>
                    <a:gd name="T11" fmla="*/ 0 h 104"/>
                    <a:gd name="T12" fmla="*/ 133 w 187"/>
                    <a:gd name="T13" fmla="*/ 0 h 104"/>
                    <a:gd name="T14" fmla="*/ 165 w 187"/>
                    <a:gd name="T15" fmla="*/ 17 h 104"/>
                    <a:gd name="T16" fmla="*/ 185 w 187"/>
                    <a:gd name="T17" fmla="*/ 8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104">
                      <a:moveTo>
                        <a:pt x="185" y="87"/>
                      </a:moveTo>
                      <a:cubicBezTo>
                        <a:pt x="187" y="96"/>
                        <a:pt x="177" y="104"/>
                        <a:pt x="162" y="104"/>
                      </a:cubicBezTo>
                      <a:cubicBezTo>
                        <a:pt x="50" y="104"/>
                        <a:pt x="50" y="104"/>
                        <a:pt x="50" y="104"/>
                      </a:cubicBezTo>
                      <a:cubicBezTo>
                        <a:pt x="35" y="104"/>
                        <a:pt x="21" y="96"/>
                        <a:pt x="19" y="8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0" y="8"/>
                        <a:pt x="10" y="0"/>
                        <a:pt x="25" y="0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148" y="0"/>
                        <a:pt x="162" y="8"/>
                        <a:pt x="165" y="17"/>
                      </a:cubicBezTo>
                      <a:lnTo>
                        <a:pt x="185" y="87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64" name="Freeform 61">
                  <a:extLst>
                    <a:ext uri="{FF2B5EF4-FFF2-40B4-BE49-F238E27FC236}">
                      <a16:creationId xmlns:a16="http://schemas.microsoft.com/office/drawing/2014/main" id="{C8230D0E-8A4F-4678-A3E4-10779191C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4" y="1168"/>
                  <a:ext cx="144" cy="77"/>
                </a:xfrm>
                <a:custGeom>
                  <a:avLst/>
                  <a:gdLst>
                    <a:gd name="T0" fmla="*/ 190 w 193"/>
                    <a:gd name="T1" fmla="*/ 86 h 103"/>
                    <a:gd name="T2" fmla="*/ 167 w 193"/>
                    <a:gd name="T3" fmla="*/ 103 h 103"/>
                    <a:gd name="T4" fmla="*/ 51 w 193"/>
                    <a:gd name="T5" fmla="*/ 103 h 103"/>
                    <a:gd name="T6" fmla="*/ 18 w 193"/>
                    <a:gd name="T7" fmla="*/ 86 h 103"/>
                    <a:gd name="T8" fmla="*/ 2 w 193"/>
                    <a:gd name="T9" fmla="*/ 17 h 103"/>
                    <a:gd name="T10" fmla="*/ 25 w 193"/>
                    <a:gd name="T11" fmla="*/ 0 h 103"/>
                    <a:gd name="T12" fmla="*/ 138 w 193"/>
                    <a:gd name="T13" fmla="*/ 0 h 103"/>
                    <a:gd name="T14" fmla="*/ 170 w 193"/>
                    <a:gd name="T15" fmla="*/ 17 h 103"/>
                    <a:gd name="T16" fmla="*/ 190 w 193"/>
                    <a:gd name="T17" fmla="*/ 8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03">
                      <a:moveTo>
                        <a:pt x="190" y="86"/>
                      </a:moveTo>
                      <a:cubicBezTo>
                        <a:pt x="193" y="96"/>
                        <a:pt x="182" y="103"/>
                        <a:pt x="167" y="103"/>
                      </a:cubicBezTo>
                      <a:cubicBezTo>
                        <a:pt x="51" y="103"/>
                        <a:pt x="51" y="103"/>
                        <a:pt x="51" y="103"/>
                      </a:cubicBezTo>
                      <a:cubicBezTo>
                        <a:pt x="35" y="103"/>
                        <a:pt x="21" y="96"/>
                        <a:pt x="18" y="8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0" y="8"/>
                        <a:pt x="10" y="0"/>
                        <a:pt x="25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53" y="0"/>
                        <a:pt x="168" y="8"/>
                        <a:pt x="170" y="17"/>
                      </a:cubicBezTo>
                      <a:lnTo>
                        <a:pt x="190" y="86"/>
                      </a:lnTo>
                      <a:close/>
                    </a:path>
                  </a:pathLst>
                </a:custGeom>
                <a:solidFill>
                  <a:srgbClr val="539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65" name="Freeform 62">
                  <a:extLst>
                    <a:ext uri="{FF2B5EF4-FFF2-40B4-BE49-F238E27FC236}">
                      <a16:creationId xmlns:a16="http://schemas.microsoft.com/office/drawing/2014/main" id="{C16936CE-0176-410C-ABB4-FFBF86996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" y="1343"/>
                  <a:ext cx="1683" cy="21"/>
                </a:xfrm>
                <a:custGeom>
                  <a:avLst/>
                  <a:gdLst>
                    <a:gd name="T0" fmla="*/ 0 w 2249"/>
                    <a:gd name="T1" fmla="*/ 0 h 28"/>
                    <a:gd name="T2" fmla="*/ 0 w 2249"/>
                    <a:gd name="T3" fmla="*/ 21 h 28"/>
                    <a:gd name="T4" fmla="*/ 28 w 2249"/>
                    <a:gd name="T5" fmla="*/ 28 h 28"/>
                    <a:gd name="T6" fmla="*/ 2220 w 2249"/>
                    <a:gd name="T7" fmla="*/ 28 h 28"/>
                    <a:gd name="T8" fmla="*/ 2249 w 2249"/>
                    <a:gd name="T9" fmla="*/ 21 h 28"/>
                    <a:gd name="T10" fmla="*/ 2249 w 2249"/>
                    <a:gd name="T11" fmla="*/ 0 h 28"/>
                    <a:gd name="T12" fmla="*/ 0 w 2249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49" h="28">
                      <a:moveTo>
                        <a:pt x="0" y="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5"/>
                        <a:pt x="13" y="28"/>
                        <a:pt x="28" y="28"/>
                      </a:cubicBezTo>
                      <a:cubicBezTo>
                        <a:pt x="2220" y="28"/>
                        <a:pt x="2220" y="28"/>
                        <a:pt x="2220" y="28"/>
                      </a:cubicBezTo>
                      <a:cubicBezTo>
                        <a:pt x="2236" y="28"/>
                        <a:pt x="2249" y="25"/>
                        <a:pt x="2249" y="21"/>
                      </a:cubicBezTo>
                      <a:cubicBezTo>
                        <a:pt x="2249" y="0"/>
                        <a:pt x="2249" y="0"/>
                        <a:pt x="224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66" name="Rectangle 63">
                  <a:extLst>
                    <a:ext uri="{FF2B5EF4-FFF2-40B4-BE49-F238E27FC236}">
                      <a16:creationId xmlns:a16="http://schemas.microsoft.com/office/drawing/2014/main" id="{37B0318E-2676-4158-AAB0-DF2840C3D5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369"/>
                  <a:ext cx="304" cy="1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  <p:sp>
              <p:nvSpPr>
                <p:cNvPr id="267" name="Rectangle 64">
                  <a:extLst>
                    <a:ext uri="{FF2B5EF4-FFF2-40B4-BE49-F238E27FC236}">
                      <a16:creationId xmlns:a16="http://schemas.microsoft.com/office/drawing/2014/main" id="{8C0676C1-BA1D-4561-B31F-706B09F964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364"/>
                  <a:ext cx="386" cy="112"/>
                </a:xfrm>
                <a:prstGeom prst="rect">
                  <a:avLst/>
                </a:prstGeom>
                <a:solidFill>
                  <a:srgbClr val="6BB9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2400">
                    <a:latin typeface="FreightSans Pro Medium" panose="02000606030000020004" pitchFamily="50" charset="0"/>
                  </a:endParaRPr>
                </a:p>
              </p:txBody>
            </p:sp>
          </p:grpSp>
          <p:sp>
            <p:nvSpPr>
              <p:cNvPr id="206" name="Textfeld 205">
                <a:extLst>
                  <a:ext uri="{FF2B5EF4-FFF2-40B4-BE49-F238E27FC236}">
                    <a16:creationId xmlns:a16="http://schemas.microsoft.com/office/drawing/2014/main" id="{D57CB291-897F-4E57-B624-89500B2A1061}"/>
                  </a:ext>
                </a:extLst>
              </p:cNvPr>
              <p:cNvSpPr txBox="1"/>
              <p:nvPr/>
            </p:nvSpPr>
            <p:spPr>
              <a:xfrm>
                <a:off x="1904753" y="2385000"/>
                <a:ext cx="530860" cy="835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733" dirty="0">
                    <a:solidFill>
                      <a:schemeClr val="bg1"/>
                    </a:solidFill>
                    <a:latin typeface="FreightSans Pro Medium" panose="02000606030000020004" pitchFamily="50" charset="0"/>
                    <a:cs typeface="Arial" panose="020B0604020202020204" pitchFamily="34" charset="0"/>
                  </a:rPr>
                  <a:t>~</a:t>
                </a:r>
              </a:p>
            </p:txBody>
          </p:sp>
        </p:grp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4621CA9-ABE3-4273-8E36-9A5252727107}"/>
              </a:ext>
            </a:extLst>
          </p:cNvPr>
          <p:cNvGrpSpPr/>
          <p:nvPr/>
        </p:nvGrpSpPr>
        <p:grpSpPr>
          <a:xfrm>
            <a:off x="9031721" y="4310871"/>
            <a:ext cx="2483052" cy="1909117"/>
            <a:chOff x="4135669" y="2321258"/>
            <a:chExt cx="3164079" cy="2194558"/>
          </a:xfrm>
          <a:solidFill>
            <a:srgbClr val="43A047"/>
          </a:solidFill>
          <a:effectLst/>
        </p:grpSpPr>
        <p:pic>
          <p:nvPicPr>
            <p:cNvPr id="8" name="Grafik 7" descr="Auto">
              <a:extLst>
                <a:ext uri="{FF2B5EF4-FFF2-40B4-BE49-F238E27FC236}">
                  <a16:creationId xmlns:a16="http://schemas.microsoft.com/office/drawing/2014/main" id="{E7F13053-65B9-4A28-90A0-AABF67E09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05190" y="2321258"/>
              <a:ext cx="2194558" cy="2194558"/>
            </a:xfrm>
            <a:prstGeom prst="rect">
              <a:avLst/>
            </a:prstGeom>
          </p:spPr>
        </p:pic>
        <p:cxnSp>
          <p:nvCxnSpPr>
            <p:cNvPr id="9" name="Verbinder: gekrümmt 8">
              <a:extLst>
                <a:ext uri="{FF2B5EF4-FFF2-40B4-BE49-F238E27FC236}">
                  <a16:creationId xmlns:a16="http://schemas.microsoft.com/office/drawing/2014/main" id="{2BE0312B-28F4-4E35-9767-563DDDBF6EFB}"/>
                </a:ext>
              </a:extLst>
            </p:cNvPr>
            <p:cNvCxnSpPr>
              <a:cxnSpLocks/>
            </p:cNvCxnSpPr>
            <p:nvPr/>
          </p:nvCxnSpPr>
          <p:spPr>
            <a:xfrm>
              <a:off x="4467879" y="2946099"/>
              <a:ext cx="753434" cy="505984"/>
            </a:xfrm>
            <a:prstGeom prst="curvedConnector3">
              <a:avLst>
                <a:gd name="adj1" fmla="val 53558"/>
              </a:avLst>
            </a:prstGeom>
            <a:grpFill/>
            <a:ln w="57150">
              <a:solidFill>
                <a:srgbClr val="43A0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ehne 9">
              <a:extLst>
                <a:ext uri="{FF2B5EF4-FFF2-40B4-BE49-F238E27FC236}">
                  <a16:creationId xmlns:a16="http://schemas.microsoft.com/office/drawing/2014/main" id="{AFEBBE92-07B6-4831-92BE-09B55B6B9D6B}"/>
                </a:ext>
              </a:extLst>
            </p:cNvPr>
            <p:cNvSpPr/>
            <p:nvPr/>
          </p:nvSpPr>
          <p:spPr>
            <a:xfrm rot="12153522">
              <a:off x="4169598" y="2790305"/>
              <a:ext cx="310341" cy="293716"/>
            </a:xfrm>
            <a:prstGeom prst="chord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EFF1A54-66B3-403A-B618-343AB3F2F1C9}"/>
                </a:ext>
              </a:extLst>
            </p:cNvPr>
            <p:cNvSpPr/>
            <p:nvPr/>
          </p:nvSpPr>
          <p:spPr>
            <a:xfrm>
              <a:off x="4139325" y="2848495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7F924F7-E2A3-40A4-9C74-7A120FF93E28}"/>
                </a:ext>
              </a:extLst>
            </p:cNvPr>
            <p:cNvSpPr/>
            <p:nvPr/>
          </p:nvSpPr>
          <p:spPr>
            <a:xfrm>
              <a:off x="4135669" y="2969243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A2E81145-89D2-45D0-A278-906EEB87D588}"/>
              </a:ext>
            </a:extLst>
          </p:cNvPr>
          <p:cNvGrpSpPr/>
          <p:nvPr/>
        </p:nvGrpSpPr>
        <p:grpSpPr>
          <a:xfrm>
            <a:off x="8851193" y="3475930"/>
            <a:ext cx="2483052" cy="1909117"/>
            <a:chOff x="4135669" y="2321258"/>
            <a:chExt cx="3164079" cy="2194558"/>
          </a:xfrm>
          <a:solidFill>
            <a:srgbClr val="43A047"/>
          </a:solidFill>
          <a:effectLst/>
        </p:grpSpPr>
        <p:pic>
          <p:nvPicPr>
            <p:cNvPr id="269" name="Grafik 268" descr="Auto">
              <a:extLst>
                <a:ext uri="{FF2B5EF4-FFF2-40B4-BE49-F238E27FC236}">
                  <a16:creationId xmlns:a16="http://schemas.microsoft.com/office/drawing/2014/main" id="{C9FCDCC5-A3C9-4159-8BF4-82E02F83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05190" y="2321258"/>
              <a:ext cx="2194558" cy="2194558"/>
            </a:xfrm>
            <a:prstGeom prst="rect">
              <a:avLst/>
            </a:prstGeom>
          </p:spPr>
        </p:pic>
        <p:cxnSp>
          <p:nvCxnSpPr>
            <p:cNvPr id="270" name="Verbinder: gekrümmt 269">
              <a:extLst>
                <a:ext uri="{FF2B5EF4-FFF2-40B4-BE49-F238E27FC236}">
                  <a16:creationId xmlns:a16="http://schemas.microsoft.com/office/drawing/2014/main" id="{49AE9D6D-220A-4340-8A49-A6C3222183EE}"/>
                </a:ext>
              </a:extLst>
            </p:cNvPr>
            <p:cNvCxnSpPr>
              <a:cxnSpLocks/>
            </p:cNvCxnSpPr>
            <p:nvPr/>
          </p:nvCxnSpPr>
          <p:spPr>
            <a:xfrm>
              <a:off x="4467879" y="2946099"/>
              <a:ext cx="753434" cy="505984"/>
            </a:xfrm>
            <a:prstGeom prst="curvedConnector3">
              <a:avLst>
                <a:gd name="adj1" fmla="val 53558"/>
              </a:avLst>
            </a:prstGeom>
            <a:grpFill/>
            <a:ln w="57150">
              <a:solidFill>
                <a:srgbClr val="43A0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Sehne 270">
              <a:extLst>
                <a:ext uri="{FF2B5EF4-FFF2-40B4-BE49-F238E27FC236}">
                  <a16:creationId xmlns:a16="http://schemas.microsoft.com/office/drawing/2014/main" id="{B2B45D5F-7CE7-4AF2-BC17-8047A62B392E}"/>
                </a:ext>
              </a:extLst>
            </p:cNvPr>
            <p:cNvSpPr/>
            <p:nvPr/>
          </p:nvSpPr>
          <p:spPr>
            <a:xfrm rot="12153522">
              <a:off x="4169598" y="2790305"/>
              <a:ext cx="310341" cy="293716"/>
            </a:xfrm>
            <a:prstGeom prst="chord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72" name="Rechteck 271">
              <a:extLst>
                <a:ext uri="{FF2B5EF4-FFF2-40B4-BE49-F238E27FC236}">
                  <a16:creationId xmlns:a16="http://schemas.microsoft.com/office/drawing/2014/main" id="{A5685438-4FC5-441E-B64A-DD509A38D5A8}"/>
                </a:ext>
              </a:extLst>
            </p:cNvPr>
            <p:cNvSpPr/>
            <p:nvPr/>
          </p:nvSpPr>
          <p:spPr>
            <a:xfrm>
              <a:off x="4139325" y="2848495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73" name="Rechteck 272">
              <a:extLst>
                <a:ext uri="{FF2B5EF4-FFF2-40B4-BE49-F238E27FC236}">
                  <a16:creationId xmlns:a16="http://schemas.microsoft.com/office/drawing/2014/main" id="{617180FB-353E-46AA-9F6F-95DF83BF0ED2}"/>
                </a:ext>
              </a:extLst>
            </p:cNvPr>
            <p:cNvSpPr/>
            <p:nvPr/>
          </p:nvSpPr>
          <p:spPr>
            <a:xfrm>
              <a:off x="4135669" y="2969243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4D2E0394-2EB0-4D2E-80E1-17A6B8373AD3}"/>
              </a:ext>
            </a:extLst>
          </p:cNvPr>
          <p:cNvGrpSpPr/>
          <p:nvPr/>
        </p:nvGrpSpPr>
        <p:grpSpPr>
          <a:xfrm>
            <a:off x="9196217" y="2582854"/>
            <a:ext cx="2483052" cy="1909117"/>
            <a:chOff x="4135669" y="2321258"/>
            <a:chExt cx="3164079" cy="2194558"/>
          </a:xfrm>
          <a:solidFill>
            <a:srgbClr val="43A047"/>
          </a:solidFill>
          <a:effectLst/>
        </p:grpSpPr>
        <p:pic>
          <p:nvPicPr>
            <p:cNvPr id="275" name="Grafik 274" descr="Auto">
              <a:extLst>
                <a:ext uri="{FF2B5EF4-FFF2-40B4-BE49-F238E27FC236}">
                  <a16:creationId xmlns:a16="http://schemas.microsoft.com/office/drawing/2014/main" id="{B55D20EF-1910-44E0-9B9E-92CCAF440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05190" y="2321258"/>
              <a:ext cx="2194558" cy="2194558"/>
            </a:xfrm>
            <a:prstGeom prst="rect">
              <a:avLst/>
            </a:prstGeom>
          </p:spPr>
        </p:pic>
        <p:cxnSp>
          <p:nvCxnSpPr>
            <p:cNvPr id="276" name="Verbinder: gekrümmt 275">
              <a:extLst>
                <a:ext uri="{FF2B5EF4-FFF2-40B4-BE49-F238E27FC236}">
                  <a16:creationId xmlns:a16="http://schemas.microsoft.com/office/drawing/2014/main" id="{AF94CF37-BAD6-4D34-9864-F70ED5C3C695}"/>
                </a:ext>
              </a:extLst>
            </p:cNvPr>
            <p:cNvCxnSpPr>
              <a:cxnSpLocks/>
            </p:cNvCxnSpPr>
            <p:nvPr/>
          </p:nvCxnSpPr>
          <p:spPr>
            <a:xfrm>
              <a:off x="4467879" y="2946099"/>
              <a:ext cx="753434" cy="505984"/>
            </a:xfrm>
            <a:prstGeom prst="curvedConnector3">
              <a:avLst>
                <a:gd name="adj1" fmla="val 53558"/>
              </a:avLst>
            </a:prstGeom>
            <a:grpFill/>
            <a:ln w="57150">
              <a:solidFill>
                <a:srgbClr val="43A0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Sehne 276">
              <a:extLst>
                <a:ext uri="{FF2B5EF4-FFF2-40B4-BE49-F238E27FC236}">
                  <a16:creationId xmlns:a16="http://schemas.microsoft.com/office/drawing/2014/main" id="{A4C94487-14DA-4CB6-AB69-9ED2507EE9AF}"/>
                </a:ext>
              </a:extLst>
            </p:cNvPr>
            <p:cNvSpPr/>
            <p:nvPr/>
          </p:nvSpPr>
          <p:spPr>
            <a:xfrm rot="12153522">
              <a:off x="4169598" y="2790305"/>
              <a:ext cx="310341" cy="293716"/>
            </a:xfrm>
            <a:prstGeom prst="chord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78" name="Rechteck 277">
              <a:extLst>
                <a:ext uri="{FF2B5EF4-FFF2-40B4-BE49-F238E27FC236}">
                  <a16:creationId xmlns:a16="http://schemas.microsoft.com/office/drawing/2014/main" id="{6BA2166D-6287-426E-9C76-8B09F7D69949}"/>
                </a:ext>
              </a:extLst>
            </p:cNvPr>
            <p:cNvSpPr/>
            <p:nvPr/>
          </p:nvSpPr>
          <p:spPr>
            <a:xfrm>
              <a:off x="4139325" y="2848495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79" name="Rechteck 278">
              <a:extLst>
                <a:ext uri="{FF2B5EF4-FFF2-40B4-BE49-F238E27FC236}">
                  <a16:creationId xmlns:a16="http://schemas.microsoft.com/office/drawing/2014/main" id="{0D8C19EA-8E46-45C3-9BBB-BDA48EA7D3A8}"/>
                </a:ext>
              </a:extLst>
            </p:cNvPr>
            <p:cNvSpPr/>
            <p:nvPr/>
          </p:nvSpPr>
          <p:spPr>
            <a:xfrm>
              <a:off x="4135669" y="2969243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9D1B4C6D-A511-41F5-96F5-AE5CF9C7048F}"/>
              </a:ext>
            </a:extLst>
          </p:cNvPr>
          <p:cNvGrpSpPr/>
          <p:nvPr/>
        </p:nvGrpSpPr>
        <p:grpSpPr>
          <a:xfrm>
            <a:off x="8614174" y="1658931"/>
            <a:ext cx="2483052" cy="1909117"/>
            <a:chOff x="4135669" y="2321258"/>
            <a:chExt cx="3164079" cy="2194558"/>
          </a:xfrm>
          <a:solidFill>
            <a:srgbClr val="43A047"/>
          </a:solidFill>
          <a:effectLst/>
        </p:grpSpPr>
        <p:pic>
          <p:nvPicPr>
            <p:cNvPr id="281" name="Grafik 280" descr="Auto">
              <a:extLst>
                <a:ext uri="{FF2B5EF4-FFF2-40B4-BE49-F238E27FC236}">
                  <a16:creationId xmlns:a16="http://schemas.microsoft.com/office/drawing/2014/main" id="{3CC1F557-5FA0-473B-95B0-7D47CE83D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05190" y="2321258"/>
              <a:ext cx="2194558" cy="2194558"/>
            </a:xfrm>
            <a:prstGeom prst="rect">
              <a:avLst/>
            </a:prstGeom>
          </p:spPr>
        </p:pic>
        <p:cxnSp>
          <p:nvCxnSpPr>
            <p:cNvPr id="282" name="Verbinder: gekrümmt 281">
              <a:extLst>
                <a:ext uri="{FF2B5EF4-FFF2-40B4-BE49-F238E27FC236}">
                  <a16:creationId xmlns:a16="http://schemas.microsoft.com/office/drawing/2014/main" id="{FF7545FD-2B0B-40FF-91E0-28DD17A20A6F}"/>
                </a:ext>
              </a:extLst>
            </p:cNvPr>
            <p:cNvCxnSpPr>
              <a:cxnSpLocks/>
            </p:cNvCxnSpPr>
            <p:nvPr/>
          </p:nvCxnSpPr>
          <p:spPr>
            <a:xfrm>
              <a:off x="4467879" y="2946099"/>
              <a:ext cx="753434" cy="505984"/>
            </a:xfrm>
            <a:prstGeom prst="curvedConnector3">
              <a:avLst>
                <a:gd name="adj1" fmla="val 53558"/>
              </a:avLst>
            </a:prstGeom>
            <a:grpFill/>
            <a:ln w="57150">
              <a:solidFill>
                <a:srgbClr val="43A0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Sehne 282">
              <a:extLst>
                <a:ext uri="{FF2B5EF4-FFF2-40B4-BE49-F238E27FC236}">
                  <a16:creationId xmlns:a16="http://schemas.microsoft.com/office/drawing/2014/main" id="{F96978BA-6F41-43DA-ABA7-3BBA59EF721A}"/>
                </a:ext>
              </a:extLst>
            </p:cNvPr>
            <p:cNvSpPr/>
            <p:nvPr/>
          </p:nvSpPr>
          <p:spPr>
            <a:xfrm rot="12153522">
              <a:off x="4169598" y="2790305"/>
              <a:ext cx="310341" cy="293716"/>
            </a:xfrm>
            <a:prstGeom prst="chord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84" name="Rechteck 283">
              <a:extLst>
                <a:ext uri="{FF2B5EF4-FFF2-40B4-BE49-F238E27FC236}">
                  <a16:creationId xmlns:a16="http://schemas.microsoft.com/office/drawing/2014/main" id="{C72604DC-CBD5-4195-B2CC-1429AF5908C0}"/>
                </a:ext>
              </a:extLst>
            </p:cNvPr>
            <p:cNvSpPr/>
            <p:nvPr/>
          </p:nvSpPr>
          <p:spPr>
            <a:xfrm>
              <a:off x="4139325" y="2848495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85" name="Rechteck 284">
              <a:extLst>
                <a:ext uri="{FF2B5EF4-FFF2-40B4-BE49-F238E27FC236}">
                  <a16:creationId xmlns:a16="http://schemas.microsoft.com/office/drawing/2014/main" id="{D99695A0-1B73-4844-9413-1C8CE30D66AB}"/>
                </a:ext>
              </a:extLst>
            </p:cNvPr>
            <p:cNvSpPr/>
            <p:nvPr/>
          </p:nvSpPr>
          <p:spPr>
            <a:xfrm>
              <a:off x="4135669" y="2969243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161" name="Datumsplatzhalter 4"/>
          <p:cNvSpPr>
            <a:spLocks noGrp="1"/>
          </p:cNvSpPr>
          <p:nvPr>
            <p:ph type="dt" sz="half" idx="2"/>
          </p:nvPr>
        </p:nvSpPr>
        <p:spPr>
          <a:xfrm>
            <a:off x="575734" y="6432000"/>
            <a:ext cx="1680633" cy="240000"/>
          </a:xfrm>
        </p:spPr>
        <p:txBody>
          <a:bodyPr/>
          <a:lstStyle/>
          <a:p>
            <a:fld id="{177DC63D-9BF9-4809-B4F7-D33A850E5ED1}" type="datetime1">
              <a:rPr lang="en-US" smtClean="0"/>
              <a:t>4/17/18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441196-B290-46F7-BF2D-F2D11BBA7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15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107C8B-774D-4BBD-89A3-4CF0F5AA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Fahrzeuge der Zukunft sind komplexe Produkte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D3B9E4C-54DF-4E9B-B1C6-E07DC20DFDC9}"/>
              </a:ext>
            </a:extLst>
          </p:cNvPr>
          <p:cNvGrpSpPr/>
          <p:nvPr/>
        </p:nvGrpSpPr>
        <p:grpSpPr>
          <a:xfrm>
            <a:off x="3786638" y="3494075"/>
            <a:ext cx="3447460" cy="2669060"/>
            <a:chOff x="4135669" y="2321258"/>
            <a:chExt cx="3164079" cy="2194558"/>
          </a:xfrm>
          <a:solidFill>
            <a:srgbClr val="43A047"/>
          </a:solidFill>
          <a:effectLst/>
        </p:grpSpPr>
        <p:pic>
          <p:nvPicPr>
            <p:cNvPr id="8" name="Grafik 7" descr="Auto">
              <a:extLst>
                <a:ext uri="{FF2B5EF4-FFF2-40B4-BE49-F238E27FC236}">
                  <a16:creationId xmlns:a16="http://schemas.microsoft.com/office/drawing/2014/main" id="{DEC8F637-E053-4A38-B982-5182BEF52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05190" y="2321258"/>
              <a:ext cx="2194558" cy="2194558"/>
            </a:xfrm>
            <a:prstGeom prst="rect">
              <a:avLst/>
            </a:prstGeom>
          </p:spPr>
        </p:pic>
        <p:cxnSp>
          <p:nvCxnSpPr>
            <p:cNvPr id="9" name="Verbinder: gekrümmt 8">
              <a:extLst>
                <a:ext uri="{FF2B5EF4-FFF2-40B4-BE49-F238E27FC236}">
                  <a16:creationId xmlns:a16="http://schemas.microsoft.com/office/drawing/2014/main" id="{7C490CD6-6BD7-481A-9362-3023ACDF237A}"/>
                </a:ext>
              </a:extLst>
            </p:cNvPr>
            <p:cNvCxnSpPr>
              <a:cxnSpLocks/>
            </p:cNvCxnSpPr>
            <p:nvPr/>
          </p:nvCxnSpPr>
          <p:spPr>
            <a:xfrm>
              <a:off x="4467879" y="2946099"/>
              <a:ext cx="753434" cy="505984"/>
            </a:xfrm>
            <a:prstGeom prst="curvedConnector3">
              <a:avLst>
                <a:gd name="adj1" fmla="val 53558"/>
              </a:avLst>
            </a:prstGeom>
            <a:grpFill/>
            <a:ln w="57150">
              <a:solidFill>
                <a:srgbClr val="43A0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ehne 9">
              <a:extLst>
                <a:ext uri="{FF2B5EF4-FFF2-40B4-BE49-F238E27FC236}">
                  <a16:creationId xmlns:a16="http://schemas.microsoft.com/office/drawing/2014/main" id="{37588049-2F66-40DE-9B37-54922E9C1591}"/>
                </a:ext>
              </a:extLst>
            </p:cNvPr>
            <p:cNvSpPr/>
            <p:nvPr/>
          </p:nvSpPr>
          <p:spPr>
            <a:xfrm rot="12153522">
              <a:off x="4169598" y="2790305"/>
              <a:ext cx="310341" cy="293716"/>
            </a:xfrm>
            <a:prstGeom prst="chord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3823B68-D159-4454-98D3-2D2A98BCF0B7}"/>
                </a:ext>
              </a:extLst>
            </p:cNvPr>
            <p:cNvSpPr/>
            <p:nvPr/>
          </p:nvSpPr>
          <p:spPr>
            <a:xfrm>
              <a:off x="4139325" y="2848495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7DC8420-9D0D-4A67-B52C-8CD0D5537C49}"/>
                </a:ext>
              </a:extLst>
            </p:cNvPr>
            <p:cNvSpPr/>
            <p:nvPr/>
          </p:nvSpPr>
          <p:spPr>
            <a:xfrm>
              <a:off x="4135669" y="2969243"/>
              <a:ext cx="166255" cy="45719"/>
            </a:xfrm>
            <a:prstGeom prst="rect">
              <a:avLst/>
            </a:prstGeom>
            <a:grpFill/>
            <a:ln>
              <a:solidFill>
                <a:srgbClr val="43A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13" name="Legende: mit Linie ohne Rahmen 12">
            <a:extLst>
              <a:ext uri="{FF2B5EF4-FFF2-40B4-BE49-F238E27FC236}">
                <a16:creationId xmlns:a16="http://schemas.microsoft.com/office/drawing/2014/main" id="{78528549-DF4A-436F-A636-0E447975D5FD}"/>
              </a:ext>
            </a:extLst>
          </p:cNvPr>
          <p:cNvSpPr/>
          <p:nvPr/>
        </p:nvSpPr>
        <p:spPr>
          <a:xfrm>
            <a:off x="8290452" y="3574054"/>
            <a:ext cx="3585417" cy="939724"/>
          </a:xfrm>
          <a:prstGeom prst="callout1">
            <a:avLst>
              <a:gd name="adj1" fmla="val 41356"/>
              <a:gd name="adj2" fmla="val -1635"/>
              <a:gd name="adj3" fmla="val 91273"/>
              <a:gd name="adj4" fmla="val -30844"/>
            </a:avLst>
          </a:prstGeom>
          <a:noFill/>
          <a:ln>
            <a:solidFill>
              <a:srgbClr val="365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365A77"/>
                </a:solidFill>
              </a:rPr>
              <a:t>Leichtbaukarosserie</a:t>
            </a:r>
          </a:p>
          <a:p>
            <a:r>
              <a:rPr lang="de-DE" sz="1400" dirty="0" err="1">
                <a:solidFill>
                  <a:srgbClr val="365A77"/>
                </a:solidFill>
              </a:rPr>
              <a:t>Tailored</a:t>
            </a:r>
            <a:r>
              <a:rPr lang="de-DE" sz="1400" dirty="0">
                <a:solidFill>
                  <a:srgbClr val="365A77"/>
                </a:solidFill>
              </a:rPr>
              <a:t> Blanks (Stahl, Stahl-Alu-</a:t>
            </a:r>
            <a:r>
              <a:rPr lang="de-DE" sz="1400" dirty="0" err="1">
                <a:solidFill>
                  <a:srgbClr val="365A77"/>
                </a:solidFill>
              </a:rPr>
              <a:t>Blend</a:t>
            </a:r>
            <a:r>
              <a:rPr lang="de-DE" sz="1400" dirty="0">
                <a:solidFill>
                  <a:srgbClr val="365A77"/>
                </a:solidFill>
              </a:rPr>
              <a:t>), CFK-Werkstoffe</a:t>
            </a:r>
          </a:p>
        </p:txBody>
      </p:sp>
      <p:sp>
        <p:nvSpPr>
          <p:cNvPr id="14" name="Legende: mit Linie ohne Rahmen 13">
            <a:extLst>
              <a:ext uri="{FF2B5EF4-FFF2-40B4-BE49-F238E27FC236}">
                <a16:creationId xmlns:a16="http://schemas.microsoft.com/office/drawing/2014/main" id="{A539DEE8-6B74-46FD-A31B-783C75368948}"/>
              </a:ext>
            </a:extLst>
          </p:cNvPr>
          <p:cNvSpPr/>
          <p:nvPr/>
        </p:nvSpPr>
        <p:spPr>
          <a:xfrm>
            <a:off x="7859762" y="4887982"/>
            <a:ext cx="3756031" cy="939724"/>
          </a:xfrm>
          <a:prstGeom prst="callout1">
            <a:avLst>
              <a:gd name="adj1" fmla="val 44172"/>
              <a:gd name="adj2" fmla="val -902"/>
              <a:gd name="adj3" fmla="val 18236"/>
              <a:gd name="adj4" fmla="val -15686"/>
            </a:avLst>
          </a:prstGeom>
          <a:noFill/>
          <a:ln>
            <a:solidFill>
              <a:srgbClr val="43A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43A047"/>
                </a:solidFill>
              </a:rPr>
              <a:t>Elektromotor</a:t>
            </a:r>
          </a:p>
          <a:p>
            <a:r>
              <a:rPr lang="de-DE" sz="1400" dirty="0">
                <a:solidFill>
                  <a:srgbClr val="43A047"/>
                </a:solidFill>
              </a:rPr>
              <a:t>i.d.R. permanent-erregte Synchronmotoren, die Seltene Erden enthalten</a:t>
            </a:r>
            <a:endParaRPr lang="de-DE" sz="1600" dirty="0">
              <a:solidFill>
                <a:srgbClr val="43A047"/>
              </a:solidFill>
            </a:endParaRPr>
          </a:p>
        </p:txBody>
      </p:sp>
      <p:sp>
        <p:nvSpPr>
          <p:cNvPr id="15" name="Legende: mit Linie ohne Rahmen 14">
            <a:extLst>
              <a:ext uri="{FF2B5EF4-FFF2-40B4-BE49-F238E27FC236}">
                <a16:creationId xmlns:a16="http://schemas.microsoft.com/office/drawing/2014/main" id="{F420D091-1246-442E-B475-6256B1E4F48D}"/>
              </a:ext>
            </a:extLst>
          </p:cNvPr>
          <p:cNvSpPr/>
          <p:nvPr/>
        </p:nvSpPr>
        <p:spPr>
          <a:xfrm>
            <a:off x="1547199" y="2685926"/>
            <a:ext cx="2722411" cy="939724"/>
          </a:xfrm>
          <a:prstGeom prst="callout1">
            <a:avLst>
              <a:gd name="adj1" fmla="val 81878"/>
              <a:gd name="adj2" fmla="val 75536"/>
              <a:gd name="adj3" fmla="val 164626"/>
              <a:gd name="adj4" fmla="val 113176"/>
            </a:avLst>
          </a:prstGeom>
          <a:noFill/>
          <a:ln>
            <a:solidFill>
              <a:srgbClr val="43A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43A047"/>
                </a:solidFill>
              </a:rPr>
              <a:t>Batterie</a:t>
            </a:r>
          </a:p>
          <a:p>
            <a:r>
              <a:rPr lang="de-DE" sz="1400" dirty="0">
                <a:solidFill>
                  <a:srgbClr val="43A047"/>
                </a:solidFill>
              </a:rPr>
              <a:t>Batteriezellen, Batteriemanagementsystem, Gehäuse</a:t>
            </a:r>
          </a:p>
        </p:txBody>
      </p:sp>
      <p:sp>
        <p:nvSpPr>
          <p:cNvPr id="16" name="Legende: mit Linie ohne Rahmen 15">
            <a:extLst>
              <a:ext uri="{FF2B5EF4-FFF2-40B4-BE49-F238E27FC236}">
                <a16:creationId xmlns:a16="http://schemas.microsoft.com/office/drawing/2014/main" id="{0B854E36-D7E6-4BB7-BFF3-5113013D922D}"/>
              </a:ext>
            </a:extLst>
          </p:cNvPr>
          <p:cNvSpPr/>
          <p:nvPr/>
        </p:nvSpPr>
        <p:spPr>
          <a:xfrm>
            <a:off x="466353" y="4561711"/>
            <a:ext cx="3229875" cy="1318549"/>
          </a:xfrm>
          <a:prstGeom prst="callout1">
            <a:avLst>
              <a:gd name="adj1" fmla="val 64102"/>
              <a:gd name="adj2" fmla="val 98590"/>
              <a:gd name="adj3" fmla="val 45090"/>
              <a:gd name="adj4" fmla="val 125694"/>
            </a:avLst>
          </a:prstGeom>
          <a:noFill/>
          <a:ln>
            <a:solidFill>
              <a:srgbClr val="43A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43A047"/>
                </a:solidFill>
              </a:rPr>
              <a:t>Leistungselektronik</a:t>
            </a:r>
          </a:p>
          <a:p>
            <a:r>
              <a:rPr lang="de-DE" sz="1400" dirty="0">
                <a:solidFill>
                  <a:srgbClr val="43A047"/>
                </a:solidFill>
              </a:rPr>
              <a:t>Leiterplatten, Halbleitermodule, Gehäuse, Kühlung, Kondensatoren, Induktoren, Kabel</a:t>
            </a:r>
            <a:endParaRPr lang="de-DE" sz="1467" dirty="0">
              <a:solidFill>
                <a:srgbClr val="43A047"/>
              </a:solidFill>
            </a:endParaRPr>
          </a:p>
        </p:txBody>
      </p:sp>
      <p:sp>
        <p:nvSpPr>
          <p:cNvPr id="17" name="Legende: mit Linie ohne Rahmen 16">
            <a:extLst>
              <a:ext uri="{FF2B5EF4-FFF2-40B4-BE49-F238E27FC236}">
                <a16:creationId xmlns:a16="http://schemas.microsoft.com/office/drawing/2014/main" id="{E4D5ED8F-A1C5-4993-B21B-0D1A7BD5217D}"/>
              </a:ext>
            </a:extLst>
          </p:cNvPr>
          <p:cNvSpPr/>
          <p:nvPr/>
        </p:nvSpPr>
        <p:spPr>
          <a:xfrm>
            <a:off x="4329772" y="1743543"/>
            <a:ext cx="2904325" cy="1411084"/>
          </a:xfrm>
          <a:prstGeom prst="callout1">
            <a:avLst>
              <a:gd name="adj1" fmla="val 85802"/>
              <a:gd name="adj2" fmla="val 32107"/>
              <a:gd name="adj3" fmla="val 149859"/>
              <a:gd name="adj4" fmla="val 36070"/>
            </a:avLst>
          </a:prstGeom>
          <a:noFill/>
          <a:ln>
            <a:solidFill>
              <a:srgbClr val="43A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43A047"/>
                </a:solidFill>
              </a:rPr>
              <a:t>Weitere Zusatzbauteile</a:t>
            </a:r>
          </a:p>
          <a:p>
            <a:r>
              <a:rPr lang="de-DE" sz="1400" dirty="0">
                <a:solidFill>
                  <a:srgbClr val="43A047"/>
                </a:solidFill>
              </a:rPr>
              <a:t>Getriebe, Generator, Ladegeräte, Smartmeter</a:t>
            </a:r>
          </a:p>
        </p:txBody>
      </p:sp>
      <p:sp>
        <p:nvSpPr>
          <p:cNvPr id="18" name="Legende: mit Linie ohne Rahmen 17">
            <a:extLst>
              <a:ext uri="{FF2B5EF4-FFF2-40B4-BE49-F238E27FC236}">
                <a16:creationId xmlns:a16="http://schemas.microsoft.com/office/drawing/2014/main" id="{CE333AA0-C348-44DE-B816-C617F2A88D4A}"/>
              </a:ext>
            </a:extLst>
          </p:cNvPr>
          <p:cNvSpPr/>
          <p:nvPr/>
        </p:nvSpPr>
        <p:spPr>
          <a:xfrm>
            <a:off x="7753061" y="2318223"/>
            <a:ext cx="3585417" cy="939724"/>
          </a:xfrm>
          <a:prstGeom prst="callout1">
            <a:avLst>
              <a:gd name="adj1" fmla="val 63717"/>
              <a:gd name="adj2" fmla="val -2472"/>
              <a:gd name="adj3" fmla="val 179108"/>
              <a:gd name="adj4" fmla="val -38641"/>
            </a:avLst>
          </a:prstGeom>
          <a:noFill/>
          <a:ln>
            <a:solidFill>
              <a:srgbClr val="365A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365A77"/>
                </a:solidFill>
              </a:rPr>
              <a:t>Fahrzeugelektronik</a:t>
            </a:r>
          </a:p>
          <a:p>
            <a:r>
              <a:rPr lang="de-DE" sz="1400" dirty="0">
                <a:solidFill>
                  <a:srgbClr val="365A77"/>
                </a:solidFill>
              </a:rPr>
              <a:t>Sensoren, Motoren, Bildschirme, Steuerungsgeräte</a:t>
            </a:r>
          </a:p>
          <a:p>
            <a:pPr marL="228594" indent="-228594">
              <a:buFontTx/>
              <a:buChar char="-"/>
            </a:pPr>
            <a:endParaRPr lang="de-DE" sz="1400" dirty="0">
              <a:solidFill>
                <a:srgbClr val="365A77"/>
              </a:solidFill>
            </a:endParaRPr>
          </a:p>
          <a:p>
            <a:pPr marL="228594" indent="-228594">
              <a:buFontTx/>
              <a:buChar char="-"/>
            </a:pPr>
            <a:endParaRPr lang="de-DE" sz="1400" dirty="0">
              <a:solidFill>
                <a:srgbClr val="365A77"/>
              </a:solidFill>
            </a:endParaRPr>
          </a:p>
        </p:txBody>
      </p:sp>
      <p:sp>
        <p:nvSpPr>
          <p:cNvPr id="19" name="Datumsplatzhalter 4"/>
          <p:cNvSpPr>
            <a:spLocks noGrp="1"/>
          </p:cNvSpPr>
          <p:nvPr>
            <p:ph type="dt" sz="half" idx="2"/>
          </p:nvPr>
        </p:nvSpPr>
        <p:spPr>
          <a:xfrm>
            <a:off x="575734" y="6432000"/>
            <a:ext cx="1680633" cy="240000"/>
          </a:xfrm>
        </p:spPr>
        <p:txBody>
          <a:bodyPr/>
          <a:lstStyle/>
          <a:p>
            <a:fld id="{73341D03-66EA-4290-B4B5-264CB3D8A722}" type="datetime1">
              <a:rPr lang="en-US" smtClean="0"/>
              <a:t>4/17/18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40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6E1871-E6C8-4C09-BE64-2F6878924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16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BAA47D-C42C-4AD4-B367-620FE890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Rohstoffe für jetzige und zukünftige Technologien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4F2F2D-D868-4BAA-BF15-A825D570B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438" y="1943462"/>
            <a:ext cx="5232997" cy="340697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E66B818-224B-4644-9874-F13548AE4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0" y="1785422"/>
            <a:ext cx="5252453" cy="35650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1812C2-FD97-4256-B312-A08A43212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17"/>
          <a:stretch/>
        </p:blipFill>
        <p:spPr>
          <a:xfrm>
            <a:off x="3222723" y="5519287"/>
            <a:ext cx="7655216" cy="608076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370FB373-1506-427E-82DD-F1EF39F74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683"/>
          <a:stretch/>
        </p:blipFill>
        <p:spPr>
          <a:xfrm>
            <a:off x="1140264" y="5529067"/>
            <a:ext cx="2073992" cy="608076"/>
          </a:xfrm>
          <a:prstGeom prst="rect">
            <a:avLst/>
          </a:prstGeom>
        </p:spPr>
      </p:pic>
      <p:sp>
        <p:nvSpPr>
          <p:cNvPr id="118" name="Right Arrow 14">
            <a:extLst>
              <a:ext uri="{FF2B5EF4-FFF2-40B4-BE49-F238E27FC236}">
                <a16:creationId xmlns:a16="http://schemas.microsoft.com/office/drawing/2014/main" id="{992A7DEB-C56A-4040-AA37-94BC12D6D969}"/>
              </a:ext>
            </a:extLst>
          </p:cNvPr>
          <p:cNvSpPr/>
          <p:nvPr/>
        </p:nvSpPr>
        <p:spPr>
          <a:xfrm>
            <a:off x="5742702" y="2948947"/>
            <a:ext cx="659801" cy="960107"/>
          </a:xfrm>
          <a:prstGeom prst="rightArrow">
            <a:avLst/>
          </a:prstGeom>
          <a:noFill/>
          <a:ln w="28575">
            <a:solidFill>
              <a:srgbClr val="A92A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575734" y="6432000"/>
            <a:ext cx="1680633" cy="240000"/>
          </a:xfrm>
        </p:spPr>
        <p:txBody>
          <a:bodyPr/>
          <a:lstStyle/>
          <a:p>
            <a:fld id="{041E029E-903D-46E7-A0CD-1964857FC5E3}" type="datetime1">
              <a:rPr lang="en-US" smtClean="0"/>
              <a:t>4/17/18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9DF44BB2-6983-466E-A744-F5814F6D2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34" y="1337101"/>
            <a:ext cx="5322601" cy="503895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FB03E3C-8EDE-4E30-AC28-72DEF93D40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080" y="1337103"/>
            <a:ext cx="5985075" cy="503895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1AEE4B-A2B8-40FB-904F-25F2D7D3C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17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33CF4A-8F18-404F-B935-7B16C89C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Warum ist die Betrachtung der Rohstoffe so wichtig?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151CA1B-F340-421E-B1B3-DD93667C7D4C}"/>
              </a:ext>
            </a:extLst>
          </p:cNvPr>
          <p:cNvSpPr txBox="1"/>
          <p:nvPr/>
        </p:nvSpPr>
        <p:spPr>
          <a:xfrm>
            <a:off x="7574279" y="5976264"/>
            <a:ext cx="4422987" cy="54864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ts val="3200"/>
              </a:lnSpc>
            </a:pPr>
            <a:r>
              <a:rPr lang="de-DE" sz="1200" dirty="0">
                <a:solidFill>
                  <a:schemeClr val="bg1"/>
                </a:solidFill>
              </a:rPr>
              <a:t>Eisenerzmine </a:t>
            </a:r>
            <a:r>
              <a:rPr lang="de-DE" sz="1200" dirty="0" err="1">
                <a:solidFill>
                  <a:schemeClr val="bg1"/>
                </a:solidFill>
              </a:rPr>
              <a:t>Carajás</a:t>
            </a:r>
            <a:r>
              <a:rPr lang="de-DE" sz="1200" dirty="0">
                <a:solidFill>
                  <a:schemeClr val="bg1"/>
                </a:solidFill>
              </a:rPr>
              <a:t> © 2017 </a:t>
            </a:r>
            <a:r>
              <a:rPr lang="de-DE" sz="1200" dirty="0" err="1">
                <a:solidFill>
                  <a:schemeClr val="bg1"/>
                </a:solidFill>
              </a:rPr>
              <a:t>DigitalGlobe</a:t>
            </a:r>
            <a:r>
              <a:rPr lang="de-DE" sz="1200" dirty="0">
                <a:solidFill>
                  <a:schemeClr val="bg1"/>
                </a:solidFill>
              </a:rPr>
              <a:t>, © 2017 Google </a:t>
            </a:r>
            <a:endParaRPr lang="de-DE" sz="933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E63FF0-6FAD-423B-9AAD-95BCC7DBD0A3}"/>
              </a:ext>
            </a:extLst>
          </p:cNvPr>
          <p:cNvSpPr txBox="1"/>
          <p:nvPr/>
        </p:nvSpPr>
        <p:spPr>
          <a:xfrm>
            <a:off x="4267200" y="1676401"/>
            <a:ext cx="3251200" cy="9779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ts val="3200"/>
              </a:lnSpc>
            </a:pPr>
            <a:endParaRPr lang="de-DE" sz="2800" dirty="0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74AA4DAE-8662-42C9-A570-D3CF6B9DD228}"/>
              </a:ext>
            </a:extLst>
          </p:cNvPr>
          <p:cNvSpPr/>
          <p:nvPr/>
        </p:nvSpPr>
        <p:spPr>
          <a:xfrm>
            <a:off x="4330699" y="1459443"/>
            <a:ext cx="3135272" cy="825501"/>
          </a:xfrm>
          <a:prstGeom prst="borderCallout1">
            <a:avLst>
              <a:gd name="adj1" fmla="val 47981"/>
              <a:gd name="adj2" fmla="val -3472"/>
              <a:gd name="adj3" fmla="val 106346"/>
              <a:gd name="adj4" fmla="val -19700"/>
            </a:avLst>
          </a:prstGeom>
          <a:solidFill>
            <a:schemeClr val="bg1">
              <a:alpha val="70000"/>
            </a:schemeClr>
          </a:solidFill>
          <a:ln w="28575" cap="rnd">
            <a:solidFill>
              <a:srgbClr val="365A7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365A77"/>
                </a:solidFill>
              </a:rPr>
              <a:t>Emissionen in Wasser, Boden, Luft</a:t>
            </a:r>
          </a:p>
        </p:txBody>
      </p:sp>
      <p:sp>
        <p:nvSpPr>
          <p:cNvPr id="14" name="Legende: Linie 13">
            <a:extLst>
              <a:ext uri="{FF2B5EF4-FFF2-40B4-BE49-F238E27FC236}">
                <a16:creationId xmlns:a16="http://schemas.microsoft.com/office/drawing/2014/main" id="{6AC8B836-4703-4488-B69D-EEE9B2B168DD}"/>
              </a:ext>
            </a:extLst>
          </p:cNvPr>
          <p:cNvSpPr/>
          <p:nvPr/>
        </p:nvSpPr>
        <p:spPr>
          <a:xfrm>
            <a:off x="4330699" y="2427826"/>
            <a:ext cx="3135272" cy="825501"/>
          </a:xfrm>
          <a:prstGeom prst="borderCallout1">
            <a:avLst>
              <a:gd name="adj1" fmla="val 47981"/>
              <a:gd name="adj2" fmla="val -3472"/>
              <a:gd name="adj3" fmla="val 106346"/>
              <a:gd name="adj4" fmla="val -19700"/>
            </a:avLst>
          </a:prstGeom>
          <a:solidFill>
            <a:schemeClr val="bg1">
              <a:alpha val="70000"/>
            </a:schemeClr>
          </a:solidFill>
          <a:ln w="28575" cap="rnd">
            <a:solidFill>
              <a:srgbClr val="365A7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365A77"/>
                </a:solidFill>
              </a:rPr>
              <a:t>Ablagerung von Bergbauabfällen, ggf. toxisch, radioaktiv</a:t>
            </a:r>
          </a:p>
        </p:txBody>
      </p:sp>
      <p:sp>
        <p:nvSpPr>
          <p:cNvPr id="16" name="Legende: Linie 15">
            <a:extLst>
              <a:ext uri="{FF2B5EF4-FFF2-40B4-BE49-F238E27FC236}">
                <a16:creationId xmlns:a16="http://schemas.microsoft.com/office/drawing/2014/main" id="{C03447ED-E44C-404A-89C7-089B2FAF7D3A}"/>
              </a:ext>
            </a:extLst>
          </p:cNvPr>
          <p:cNvSpPr/>
          <p:nvPr/>
        </p:nvSpPr>
        <p:spPr>
          <a:xfrm>
            <a:off x="4325164" y="3456527"/>
            <a:ext cx="3135272" cy="825501"/>
          </a:xfrm>
          <a:prstGeom prst="borderCallout1">
            <a:avLst>
              <a:gd name="adj1" fmla="val 47981"/>
              <a:gd name="adj2" fmla="val -3472"/>
              <a:gd name="adj3" fmla="val 106346"/>
              <a:gd name="adj4" fmla="val -19700"/>
            </a:avLst>
          </a:prstGeom>
          <a:solidFill>
            <a:schemeClr val="bg1">
              <a:alpha val="70000"/>
            </a:schemeClr>
          </a:solidFill>
          <a:ln w="28575" cap="rnd">
            <a:solidFill>
              <a:srgbClr val="365A7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365A77"/>
                </a:solidFill>
              </a:rPr>
              <a:t>Flächenverbrauch</a:t>
            </a:r>
          </a:p>
        </p:txBody>
      </p:sp>
      <p:sp>
        <p:nvSpPr>
          <p:cNvPr id="21" name="Legende: Linie 20">
            <a:extLst>
              <a:ext uri="{FF2B5EF4-FFF2-40B4-BE49-F238E27FC236}">
                <a16:creationId xmlns:a16="http://schemas.microsoft.com/office/drawing/2014/main" id="{EA8FCCCB-A650-4C16-A173-A04C2F109FC7}"/>
              </a:ext>
            </a:extLst>
          </p:cNvPr>
          <p:cNvSpPr/>
          <p:nvPr/>
        </p:nvSpPr>
        <p:spPr>
          <a:xfrm>
            <a:off x="4331375" y="4458168"/>
            <a:ext cx="3135272" cy="825501"/>
          </a:xfrm>
          <a:prstGeom prst="borderCallout1">
            <a:avLst>
              <a:gd name="adj1" fmla="val 47981"/>
              <a:gd name="adj2" fmla="val -3472"/>
              <a:gd name="adj3" fmla="val 106346"/>
              <a:gd name="adj4" fmla="val -19700"/>
            </a:avLst>
          </a:prstGeom>
          <a:solidFill>
            <a:schemeClr val="bg1">
              <a:alpha val="70000"/>
            </a:schemeClr>
          </a:solidFill>
          <a:ln w="28575" cap="rnd">
            <a:solidFill>
              <a:srgbClr val="365A7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365A77"/>
                </a:solidFill>
              </a:rPr>
              <a:t>Rodung von Wäldern, Verlust von Biodiversität</a:t>
            </a:r>
          </a:p>
        </p:txBody>
      </p:sp>
      <p:sp>
        <p:nvSpPr>
          <p:cNvPr id="22" name="Legende: Linie 21">
            <a:extLst>
              <a:ext uri="{FF2B5EF4-FFF2-40B4-BE49-F238E27FC236}">
                <a16:creationId xmlns:a16="http://schemas.microsoft.com/office/drawing/2014/main" id="{C9F9F3CD-D513-4CD8-82AC-7A3ACDE08F15}"/>
              </a:ext>
            </a:extLst>
          </p:cNvPr>
          <p:cNvSpPr/>
          <p:nvPr/>
        </p:nvSpPr>
        <p:spPr>
          <a:xfrm>
            <a:off x="4325164" y="5425083"/>
            <a:ext cx="3135272" cy="825501"/>
          </a:xfrm>
          <a:prstGeom prst="borderCallout1">
            <a:avLst>
              <a:gd name="adj1" fmla="val 47981"/>
              <a:gd name="adj2" fmla="val -3472"/>
              <a:gd name="adj3" fmla="val 106346"/>
              <a:gd name="adj4" fmla="val -19700"/>
            </a:avLst>
          </a:prstGeom>
          <a:solidFill>
            <a:schemeClr val="bg1">
              <a:alpha val="70000"/>
            </a:schemeClr>
          </a:solidFill>
          <a:ln w="28575" cap="rnd">
            <a:solidFill>
              <a:srgbClr val="365A7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365A77"/>
                </a:solidFill>
              </a:rPr>
              <a:t>Arbeitsbedingungen,</a:t>
            </a:r>
          </a:p>
          <a:p>
            <a:pPr algn="ctr"/>
            <a:r>
              <a:rPr lang="de-DE" sz="2400" dirty="0">
                <a:solidFill>
                  <a:srgbClr val="365A77"/>
                </a:solidFill>
              </a:rPr>
              <a:t>Soziale und Gesundheitsauswirkungen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804F8E9-16F5-4382-B6AF-B0DA84B84BA3}"/>
              </a:ext>
            </a:extLst>
          </p:cNvPr>
          <p:cNvSpPr txBox="1"/>
          <p:nvPr/>
        </p:nvSpPr>
        <p:spPr>
          <a:xfrm>
            <a:off x="643464" y="5976264"/>
            <a:ext cx="3135272" cy="548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1200" dirty="0" err="1">
                <a:solidFill>
                  <a:srgbClr val="365A77"/>
                </a:solidFill>
              </a:rPr>
              <a:t>Kupfererzmine</a:t>
            </a:r>
            <a:r>
              <a:rPr lang="de-DE" sz="1200" dirty="0">
                <a:solidFill>
                  <a:srgbClr val="365A77"/>
                </a:solidFill>
              </a:rPr>
              <a:t> </a:t>
            </a:r>
            <a:r>
              <a:rPr lang="de-DE" sz="1200" dirty="0" err="1">
                <a:solidFill>
                  <a:srgbClr val="365A77"/>
                </a:solidFill>
              </a:rPr>
              <a:t>Chuquicamata</a:t>
            </a:r>
            <a:r>
              <a:rPr lang="de-DE" sz="1200" dirty="0">
                <a:solidFill>
                  <a:srgbClr val="365A77"/>
                </a:solidFill>
              </a:rPr>
              <a:t> © 2017 Google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501C95E-FE75-4028-AE90-73FFB66B0BC7}"/>
              </a:ext>
            </a:extLst>
          </p:cNvPr>
          <p:cNvSpPr txBox="1"/>
          <p:nvPr/>
        </p:nvSpPr>
        <p:spPr>
          <a:xfrm>
            <a:off x="706915" y="1397184"/>
            <a:ext cx="3509453" cy="82550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DE" sz="2133" b="1" dirty="0">
                <a:solidFill>
                  <a:srgbClr val="365A77"/>
                </a:solidFill>
              </a:rPr>
              <a:t>Rohstoffgewinnung ist verbunden mit: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87D5BE-3A51-470A-9107-E93F65E10973}"/>
              </a:ext>
            </a:extLst>
          </p:cNvPr>
          <p:cNvSpPr txBox="1"/>
          <p:nvPr/>
        </p:nvSpPr>
        <p:spPr>
          <a:xfrm>
            <a:off x="988292" y="2284945"/>
            <a:ext cx="2052801" cy="96838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ts val="3200"/>
              </a:lnSpc>
            </a:pPr>
            <a:endParaRPr lang="de-DE" sz="2800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5A7B90F-F148-4493-874E-11E626F92314}"/>
              </a:ext>
            </a:extLst>
          </p:cNvPr>
          <p:cNvGrpSpPr/>
          <p:nvPr/>
        </p:nvGrpSpPr>
        <p:grpSpPr>
          <a:xfrm>
            <a:off x="648044" y="5666681"/>
            <a:ext cx="1208217" cy="462963"/>
            <a:chOff x="939114" y="3615530"/>
            <a:chExt cx="906163" cy="347222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C4E4C2F-17AA-421D-94EF-AE637A21A9D3}"/>
                </a:ext>
              </a:extLst>
            </p:cNvPr>
            <p:cNvSpPr txBox="1"/>
            <p:nvPr/>
          </p:nvSpPr>
          <p:spPr>
            <a:xfrm>
              <a:off x="939114" y="3615530"/>
              <a:ext cx="906163" cy="347222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vert="horz" wrap="square" lIns="0" tIns="0" rIns="0" bIns="0" rtlCol="0">
              <a:normAutofit/>
            </a:bodyPr>
            <a:lstStyle/>
            <a:p>
              <a:pPr>
                <a:lnSpc>
                  <a:spcPts val="3200"/>
                </a:lnSpc>
              </a:pPr>
              <a:r>
                <a:rPr lang="de-DE" sz="1200" dirty="0">
                  <a:solidFill>
                    <a:srgbClr val="365A77"/>
                  </a:solidFill>
                </a:rPr>
                <a:t>1 km</a:t>
              </a:r>
            </a:p>
          </p:txBody>
        </p: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BBB10BF6-A905-44C2-9601-7BD31AEBBCCA}"/>
                </a:ext>
              </a:extLst>
            </p:cNvPr>
            <p:cNvGrpSpPr/>
            <p:nvPr/>
          </p:nvGrpSpPr>
          <p:grpSpPr>
            <a:xfrm>
              <a:off x="1294489" y="3743994"/>
              <a:ext cx="433058" cy="112116"/>
              <a:chOff x="1294488" y="3649252"/>
              <a:chExt cx="433058" cy="112116"/>
            </a:xfrm>
          </p:grpSpPr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6697E320-D2CE-4E22-9CCD-264178482401}"/>
                  </a:ext>
                </a:extLst>
              </p:cNvPr>
              <p:cNvCxnSpPr/>
              <p:nvPr/>
            </p:nvCxnSpPr>
            <p:spPr>
              <a:xfrm>
                <a:off x="1294488" y="3649252"/>
                <a:ext cx="0" cy="108000"/>
              </a:xfrm>
              <a:prstGeom prst="line">
                <a:avLst/>
              </a:prstGeom>
              <a:ln w="12700">
                <a:solidFill>
                  <a:srgbClr val="365A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EE1AB8CE-4264-4103-AD70-330C3F98F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4489" y="3751871"/>
                <a:ext cx="433057" cy="0"/>
              </a:xfrm>
              <a:prstGeom prst="line">
                <a:avLst/>
              </a:prstGeom>
              <a:ln w="12700">
                <a:solidFill>
                  <a:srgbClr val="365A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58DB2B94-8B10-4069-964B-A1EF0CF48BDF}"/>
                  </a:ext>
                </a:extLst>
              </p:cNvPr>
              <p:cNvCxnSpPr/>
              <p:nvPr/>
            </p:nvCxnSpPr>
            <p:spPr>
              <a:xfrm>
                <a:off x="1718742" y="3653368"/>
                <a:ext cx="0" cy="108000"/>
              </a:xfrm>
              <a:prstGeom prst="line">
                <a:avLst/>
              </a:prstGeom>
              <a:ln w="12700">
                <a:solidFill>
                  <a:srgbClr val="365A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3093AB3-38C0-40C2-9856-6DA4C54ED4BE}"/>
              </a:ext>
            </a:extLst>
          </p:cNvPr>
          <p:cNvGrpSpPr/>
          <p:nvPr/>
        </p:nvGrpSpPr>
        <p:grpSpPr>
          <a:xfrm>
            <a:off x="9984613" y="5622957"/>
            <a:ext cx="1559345" cy="462963"/>
            <a:chOff x="939114" y="3615530"/>
            <a:chExt cx="906163" cy="347222"/>
          </a:xfrm>
          <a:solidFill>
            <a:schemeClr val="bg1">
              <a:alpha val="45000"/>
            </a:schemeClr>
          </a:solidFill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B73E6EA7-2ABC-4715-8C7C-980A7454C88A}"/>
                </a:ext>
              </a:extLst>
            </p:cNvPr>
            <p:cNvSpPr txBox="1"/>
            <p:nvPr/>
          </p:nvSpPr>
          <p:spPr>
            <a:xfrm>
              <a:off x="939114" y="3615530"/>
              <a:ext cx="906163" cy="347222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normAutofit/>
            </a:bodyPr>
            <a:lstStyle/>
            <a:p>
              <a:pPr>
                <a:lnSpc>
                  <a:spcPts val="3200"/>
                </a:lnSpc>
              </a:pPr>
              <a:r>
                <a:rPr lang="de-DE" sz="1200" dirty="0">
                  <a:solidFill>
                    <a:srgbClr val="365A77"/>
                  </a:solidFill>
                </a:rPr>
                <a:t>1 km</a:t>
              </a: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BE1E2356-732A-4195-8249-FB0023C3871C}"/>
                </a:ext>
              </a:extLst>
            </p:cNvPr>
            <p:cNvGrpSpPr/>
            <p:nvPr/>
          </p:nvGrpSpPr>
          <p:grpSpPr>
            <a:xfrm>
              <a:off x="1232521" y="3743994"/>
              <a:ext cx="495026" cy="112116"/>
              <a:chOff x="1232520" y="3649252"/>
              <a:chExt cx="495026" cy="112116"/>
            </a:xfrm>
            <a:grpFill/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2C1BB72A-E347-4E3F-84FF-01B81358FE8D}"/>
                  </a:ext>
                </a:extLst>
              </p:cNvPr>
              <p:cNvCxnSpPr/>
              <p:nvPr/>
            </p:nvCxnSpPr>
            <p:spPr>
              <a:xfrm>
                <a:off x="1237041" y="3649252"/>
                <a:ext cx="0" cy="108000"/>
              </a:xfrm>
              <a:prstGeom prst="line">
                <a:avLst/>
              </a:prstGeom>
              <a:grpFill/>
              <a:ln w="12700">
                <a:solidFill>
                  <a:srgbClr val="365A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41208697-A697-4524-815F-C78FE7950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2520" y="3751871"/>
                <a:ext cx="495026" cy="0"/>
              </a:xfrm>
              <a:prstGeom prst="line">
                <a:avLst/>
              </a:prstGeom>
              <a:grpFill/>
              <a:ln w="12700">
                <a:solidFill>
                  <a:srgbClr val="365A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3E0B4675-2B0C-4587-96C4-7B066C9B53A3}"/>
                  </a:ext>
                </a:extLst>
              </p:cNvPr>
              <p:cNvCxnSpPr/>
              <p:nvPr/>
            </p:nvCxnSpPr>
            <p:spPr>
              <a:xfrm>
                <a:off x="1725125" y="3653368"/>
                <a:ext cx="0" cy="108000"/>
              </a:xfrm>
              <a:prstGeom prst="line">
                <a:avLst/>
              </a:prstGeom>
              <a:grpFill/>
              <a:ln w="12700">
                <a:solidFill>
                  <a:srgbClr val="365A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Datumsplatzhalter 4"/>
          <p:cNvSpPr>
            <a:spLocks noGrp="1"/>
          </p:cNvSpPr>
          <p:nvPr>
            <p:ph type="dt" sz="half" idx="2"/>
          </p:nvPr>
        </p:nvSpPr>
        <p:spPr>
          <a:xfrm>
            <a:off x="575734" y="6432000"/>
            <a:ext cx="1680633" cy="240000"/>
          </a:xfrm>
        </p:spPr>
        <p:txBody>
          <a:bodyPr/>
          <a:lstStyle/>
          <a:p>
            <a:fld id="{8848194A-B01F-4AAA-85A1-FC54122635D9}" type="datetime1">
              <a:rPr lang="en-US" smtClean="0"/>
              <a:t>4/17/18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96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2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Sachverständigenrat für Umweltfragen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897641" y="1653118"/>
            <a:ext cx="6718625" cy="4415367"/>
          </a:xfrm>
        </p:spPr>
        <p:txBody>
          <a:bodyPr/>
          <a:lstStyle/>
          <a:p>
            <a:pPr marL="380990" indent="-38099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133" dirty="0"/>
              <a:t>berät die Bundesregierung seit 1972</a:t>
            </a:r>
          </a:p>
          <a:p>
            <a:pPr marL="380990" indent="-38099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133" dirty="0"/>
              <a:t>unterstützt die Urteilsbildung aller umweltpolitischen Akteure sowie der Öffentlichkeit</a:t>
            </a:r>
          </a:p>
          <a:p>
            <a:pPr marL="380990" indent="-38099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133" dirty="0"/>
              <a:t>ist unabhängig und arbeitet interdisziplinär</a:t>
            </a:r>
          </a:p>
          <a:p>
            <a:pPr marL="380990" indent="-38099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133" dirty="0"/>
              <a:t>Mitglieder des Rates: sieben Professorinnen und Professoren mit besonderer Umweltexpertise, die unterschiedliche Fachdisziplinen vertreten</a:t>
            </a:r>
          </a:p>
          <a:p>
            <a:pPr marL="380990" indent="-38099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de-DE" sz="2133" dirty="0"/>
              <a:t>Ratsmitglieder von der Bundesregierung für vier Jahre ernannt</a:t>
            </a:r>
          </a:p>
          <a:p>
            <a:pPr marL="457189" indent="-457189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de-DE" sz="2133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575735" y="6432000"/>
            <a:ext cx="948267" cy="240000"/>
          </a:xfrm>
        </p:spPr>
        <p:txBody>
          <a:bodyPr/>
          <a:lstStyle/>
          <a:p>
            <a:fld id="{DE198098-79C7-4A92-AD1C-52F683727655}" type="datetime1">
              <a:rPr lang="en-US" smtClean="0"/>
              <a:t>4/17/18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19F099-2699-41DF-A749-DEA18249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3" y="2221679"/>
            <a:ext cx="4461104" cy="29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3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Erstes SRU Gutachten 1973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10E82C-CECD-40CD-A517-47D6B05E2C92}" type="datetime1">
              <a:rPr lang="en-US" smtClean="0"/>
              <a:t>4/17/18</a:t>
            </a:fld>
            <a:endParaRPr lang="de-DE" dirty="0"/>
          </a:p>
        </p:txBody>
      </p:sp>
      <p:pic>
        <p:nvPicPr>
          <p:cNvPr id="8" name="Picture 2" descr="C:\Users\M.Herms.RET-Herms\AppData\Local\Microsoft\Windows\Temporary Internet Files\Content.Outlook\KCQ1EQXL\Cover_Autoverkehr_800p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r="703" b="20177"/>
          <a:stretch/>
        </p:blipFill>
        <p:spPr bwMode="auto">
          <a:xfrm>
            <a:off x="2091268" y="1653118"/>
            <a:ext cx="3183467" cy="44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4" y="1320013"/>
            <a:ext cx="4309533" cy="48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3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4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Klimaschutzziele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E7429D-9837-45FD-8053-74F4B10E0712}" type="datetime1">
              <a:rPr lang="en-US" smtClean="0"/>
              <a:t>4/17/18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700103" y="5988435"/>
            <a:ext cx="1884811" cy="2900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1200" dirty="0"/>
              <a:t>Quelle: Stefan Rahmstorf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/>
          <a:stretch/>
        </p:blipFill>
        <p:spPr>
          <a:xfrm>
            <a:off x="575734" y="1547084"/>
            <a:ext cx="6311575" cy="452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7633" y="1547084"/>
            <a:ext cx="5069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</a:rPr>
              <a:t>Ziel der Bundesregierung und der EU: Minderung der Treibhausgas-emissionen um 80-95% bis 2050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6376" y="3743320"/>
            <a:ext cx="4697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</a:rPr>
              <a:t>Zwischenziel Klimaschutzplan Deutschland 2030: -40-42%</a:t>
            </a:r>
          </a:p>
        </p:txBody>
      </p:sp>
    </p:spTree>
    <p:extLst>
      <p:ext uri="{BB962C8B-B14F-4D97-AF65-F5344CB8AC3E}">
        <p14:creationId xmlns:p14="http://schemas.microsoft.com/office/powerpoint/2010/main" val="35052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5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Der Verkehrssektor als größte klimapolitische Herausforderung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0D1EE3-7B57-46EF-87B0-BAFFD35EF559}" type="datetime1">
              <a:rPr lang="en-US" smtClean="0"/>
              <a:t>4/17/18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07" y="1962457"/>
            <a:ext cx="7211927" cy="4132155"/>
          </a:xfrm>
          <a:prstGeom prst="rect">
            <a:avLst/>
          </a:prstGeom>
        </p:spPr>
      </p:pic>
      <p:sp>
        <p:nvSpPr>
          <p:cNvPr id="11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75734" y="1511157"/>
            <a:ext cx="11040533" cy="4415367"/>
          </a:xfrm>
        </p:spPr>
        <p:txBody>
          <a:bodyPr/>
          <a:lstStyle/>
          <a:p>
            <a:r>
              <a:rPr lang="de-DE" sz="1600" dirty="0"/>
              <a:t>Sektorale Treibhausgasemissionen ausgewählter Sektoren in Deutschland (1990-2106)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409276" y="5874268"/>
            <a:ext cx="1884811" cy="3884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1200" dirty="0"/>
              <a:t>Quelle: SRU 2017</a:t>
            </a:r>
          </a:p>
        </p:txBody>
      </p:sp>
    </p:spTree>
    <p:extLst>
      <p:ext uri="{BB962C8B-B14F-4D97-AF65-F5344CB8AC3E}">
        <p14:creationId xmlns:p14="http://schemas.microsoft.com/office/powerpoint/2010/main" val="92557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6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Anteil des Verkehrs an den CO</a:t>
            </a:r>
            <a:r>
              <a:rPr lang="de-DE" baseline="-25000" dirty="0"/>
              <a:t>2</a:t>
            </a:r>
            <a:r>
              <a:rPr lang="de-DE" dirty="0"/>
              <a:t>-Emissionen in Deutschland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6D6DFC-EE1D-463F-8927-BB0AAFB0F3AE}" type="datetime1">
              <a:rPr lang="en-US" smtClean="0"/>
              <a:t>4/17/18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3" y="1637362"/>
            <a:ext cx="7408304" cy="446934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383876" y="5874268"/>
            <a:ext cx="1884811" cy="3884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1200" dirty="0"/>
              <a:t>Quelle: SRU 2017</a:t>
            </a:r>
          </a:p>
        </p:txBody>
      </p:sp>
      <p:sp>
        <p:nvSpPr>
          <p:cNvPr id="9" name="Fußzeilenplatzhalter 1"/>
          <p:cNvSpPr txBox="1">
            <a:spLocks/>
          </p:cNvSpPr>
          <p:nvPr/>
        </p:nvSpPr>
        <p:spPr>
          <a:xfrm>
            <a:off x="575734" y="2032000"/>
            <a:ext cx="1650999" cy="177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ct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733" b="1">
                <a:solidFill>
                  <a:schemeClr val="tx1"/>
                </a:solidFill>
              </a:rPr>
              <a:t>Internationaler Luft-</a:t>
            </a:r>
          </a:p>
          <a:p>
            <a:pPr algn="l"/>
            <a:r>
              <a:rPr lang="de-DE" sz="1733" b="1">
                <a:solidFill>
                  <a:schemeClr val="tx1"/>
                </a:solidFill>
              </a:rPr>
              <a:t>und Schiffsverkehr</a:t>
            </a:r>
          </a:p>
          <a:p>
            <a:pPr algn="l"/>
            <a:r>
              <a:rPr lang="de-DE" sz="1733" b="1">
                <a:solidFill>
                  <a:schemeClr val="tx1"/>
                </a:solidFill>
              </a:rPr>
              <a:t>wird hier nicht </a:t>
            </a:r>
          </a:p>
          <a:p>
            <a:pPr algn="l"/>
            <a:r>
              <a:rPr lang="de-DE" sz="1733" b="1">
                <a:solidFill>
                  <a:schemeClr val="tx1"/>
                </a:solidFill>
              </a:rPr>
              <a:t>abgebildet</a:t>
            </a:r>
            <a:r>
              <a:rPr lang="de-DE" altLang="x-none" sz="1733" b="1">
                <a:solidFill>
                  <a:schemeClr val="tx1"/>
                </a:solidFill>
              </a:rPr>
              <a:t> !</a:t>
            </a:r>
            <a:endParaRPr lang="de-DE" altLang="x-none" sz="1733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28142" y="3621742"/>
            <a:ext cx="1338729" cy="597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 err="1"/>
              <a:t>Emissionen</a:t>
            </a:r>
            <a:r>
              <a:rPr lang="en-US" sz="1467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72666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rgbClr val="43A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Bisher geplante Maßnahmen sind nicht ausreichend </a:t>
            </a:r>
            <a:br>
              <a:rPr lang="de-DE" sz="2400" b="1" dirty="0">
                <a:solidFill>
                  <a:srgbClr val="43A0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43A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Einhaltung der Klimaschutzziele im Verkehr 2030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2518" y="6443734"/>
            <a:ext cx="742949" cy="260351"/>
          </a:xfrm>
        </p:spPr>
        <p:txBody>
          <a:bodyPr/>
          <a:lstStyle/>
          <a:p>
            <a:pPr algn="r"/>
            <a:fld id="{4F0D2E71-061B-4E4D-BF94-C6A9FAAAA5EA}" type="slidenum">
              <a:rPr lang="de-DE" sz="1333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rebuchet MS" charset="0"/>
                <a:cs typeface="Arial" panose="020B0604020202020204" pitchFamily="34" charset="0"/>
              </a:rPr>
              <a:pPr algn="r"/>
              <a:t>7</a:t>
            </a:fld>
            <a:endParaRPr lang="de-DE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rebuchet MS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b="18609"/>
          <a:stretch/>
        </p:blipFill>
        <p:spPr>
          <a:xfrm>
            <a:off x="1919537" y="2118413"/>
            <a:ext cx="7292340" cy="4118899"/>
          </a:xfrm>
          <a:prstGeom prst="rect">
            <a:avLst/>
          </a:prstGeom>
        </p:spPr>
      </p:pic>
      <p:grpSp>
        <p:nvGrpSpPr>
          <p:cNvPr id="29" name="Gruppieren 28"/>
          <p:cNvGrpSpPr/>
          <p:nvPr/>
        </p:nvGrpSpPr>
        <p:grpSpPr>
          <a:xfrm>
            <a:off x="6767467" y="2262429"/>
            <a:ext cx="1745628" cy="3404592"/>
            <a:chOff x="5940152" y="1700808"/>
            <a:chExt cx="2347339" cy="3816424"/>
          </a:xfrm>
        </p:grpSpPr>
        <p:cxnSp>
          <p:nvCxnSpPr>
            <p:cNvPr id="30" name="Gerader Verbinder 29"/>
            <p:cNvCxnSpPr/>
            <p:nvPr/>
          </p:nvCxnSpPr>
          <p:spPr>
            <a:xfrm flipV="1">
              <a:off x="5940152" y="1700808"/>
              <a:ext cx="0" cy="381642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feil nach rechts 30"/>
            <p:cNvSpPr/>
            <p:nvPr/>
          </p:nvSpPr>
          <p:spPr>
            <a:xfrm>
              <a:off x="5940152" y="1844824"/>
              <a:ext cx="432048" cy="144314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408190" y="1700808"/>
              <a:ext cx="1879301" cy="37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Projektion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919537" y="2186147"/>
            <a:ext cx="7292340" cy="4118899"/>
            <a:chOff x="395536" y="1556791"/>
            <a:chExt cx="7292340" cy="4118899"/>
          </a:xfrm>
        </p:grpSpPr>
        <p:pic>
          <p:nvPicPr>
            <p:cNvPr id="34" name="Grafik 33"/>
            <p:cNvPicPr>
              <a:picLocks noChangeAspect="1"/>
            </p:cNvPicPr>
            <p:nvPr/>
          </p:nvPicPr>
          <p:blipFill rotWithShape="1">
            <a:blip r:embed="rId4"/>
            <a:srcRect b="18609"/>
            <a:stretch/>
          </p:blipFill>
          <p:spPr>
            <a:xfrm>
              <a:off x="395536" y="1556791"/>
              <a:ext cx="7292340" cy="4118899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/>
          </p:nvGrpSpPr>
          <p:grpSpPr>
            <a:xfrm>
              <a:off x="5243467" y="1700808"/>
              <a:ext cx="1745628" cy="3404592"/>
              <a:chOff x="5940152" y="1700808"/>
              <a:chExt cx="2347339" cy="3816424"/>
            </a:xfrm>
          </p:grpSpPr>
          <p:cxnSp>
            <p:nvCxnSpPr>
              <p:cNvPr id="36" name="Gerader Verbinder 35"/>
              <p:cNvCxnSpPr/>
              <p:nvPr/>
            </p:nvCxnSpPr>
            <p:spPr>
              <a:xfrm flipV="1">
                <a:off x="5940152" y="1700808"/>
                <a:ext cx="0" cy="381642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Pfeil nach rechts 36"/>
              <p:cNvSpPr/>
              <p:nvPr/>
            </p:nvSpPr>
            <p:spPr>
              <a:xfrm>
                <a:off x="5940152" y="1844824"/>
                <a:ext cx="432048" cy="144314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51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6408190" y="1700808"/>
                <a:ext cx="1879301" cy="379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Projektion</a:t>
                </a:r>
              </a:p>
            </p:txBody>
          </p:sp>
        </p:grpSp>
      </p:grpSp>
      <p:sp>
        <p:nvSpPr>
          <p:cNvPr id="40" name="Rechteck 39"/>
          <p:cNvSpPr/>
          <p:nvPr/>
        </p:nvSpPr>
        <p:spPr>
          <a:xfrm>
            <a:off x="2711624" y="3976204"/>
            <a:ext cx="6147683" cy="57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41" name="Textfeld 40"/>
          <p:cNvSpPr txBox="1"/>
          <p:nvPr/>
        </p:nvSpPr>
        <p:spPr>
          <a:xfrm>
            <a:off x="8835147" y="4127283"/>
            <a:ext cx="2564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43A0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Klimaschutzplan 2050 –</a:t>
            </a:r>
            <a:br>
              <a:rPr lang="de-DE" sz="1600" b="1" dirty="0">
                <a:solidFill>
                  <a:srgbClr val="43A0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43A0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Ziel für 2030:</a:t>
            </a:r>
          </a:p>
          <a:p>
            <a:r>
              <a:rPr lang="de-DE" sz="1600" b="1" dirty="0">
                <a:solidFill>
                  <a:srgbClr val="43A0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95-98 Mio. t </a:t>
            </a:r>
            <a:br>
              <a:rPr lang="de-DE" sz="1600" b="1" dirty="0">
                <a:solidFill>
                  <a:srgbClr val="43A0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43A0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CO2-Äquivalente</a:t>
            </a:r>
            <a:br>
              <a:rPr lang="de-DE" sz="1600" b="1" dirty="0">
                <a:solidFill>
                  <a:srgbClr val="43A0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43A04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(-42/40 % geg. 1990)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847528" y="1340768"/>
            <a:ext cx="8640960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 b="1" dirty="0">
                <a:latin typeface="Arial" panose="020B0604020202020204" pitchFamily="34" charset="0"/>
                <a:cs typeface="Arial" panose="020B0604020202020204" pitchFamily="34" charset="0"/>
              </a:rPr>
              <a:t>Entwicklung der Treibhausgasemissionen des Verkehrs in Deutschland </a:t>
            </a:r>
            <a:br>
              <a:rPr lang="de-DE" sz="1351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351" b="1" dirty="0">
                <a:latin typeface="Arial" panose="020B0604020202020204" pitchFamily="34" charset="0"/>
                <a:cs typeface="Arial" panose="020B0604020202020204" pitchFamily="34" charset="0"/>
              </a:rPr>
              <a:t>1990-2015 sowie Projektion bis 2030 (bisher geplante Maßnahmen)</a:t>
            </a:r>
            <a:r>
              <a:rPr lang="en-GB" sz="1351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709253" y="6009266"/>
            <a:ext cx="625178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1" dirty="0"/>
              <a:t>Quelle: UBA 2017/Projektionsbericht 2017 für Deutschland gemäß Verordnung (EU) Nr. 525/2013</a:t>
            </a:r>
          </a:p>
        </p:txBody>
      </p:sp>
      <p:sp>
        <p:nvSpPr>
          <p:cNvPr id="10" name="Flussdiagramm: Manuelle Eingabe 9"/>
          <p:cNvSpPr/>
          <p:nvPr/>
        </p:nvSpPr>
        <p:spPr>
          <a:xfrm>
            <a:off x="4412815" y="2535368"/>
            <a:ext cx="682840" cy="14408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76"/>
              <a:gd name="connsiteY0" fmla="*/ 206 h 10000"/>
              <a:gd name="connsiteX1" fmla="*/ 10076 w 10076"/>
              <a:gd name="connsiteY1" fmla="*/ 0 h 10000"/>
              <a:gd name="connsiteX2" fmla="*/ 10076 w 10076"/>
              <a:gd name="connsiteY2" fmla="*/ 10000 h 10000"/>
              <a:gd name="connsiteX3" fmla="*/ 76 w 10076"/>
              <a:gd name="connsiteY3" fmla="*/ 10000 h 10000"/>
              <a:gd name="connsiteX4" fmla="*/ 0 w 10076"/>
              <a:gd name="connsiteY4" fmla="*/ 206 h 10000"/>
              <a:gd name="connsiteX0" fmla="*/ 0 w 10076"/>
              <a:gd name="connsiteY0" fmla="*/ 0 h 9794"/>
              <a:gd name="connsiteX1" fmla="*/ 10076 w 10076"/>
              <a:gd name="connsiteY1" fmla="*/ 3238 h 9794"/>
              <a:gd name="connsiteX2" fmla="*/ 10076 w 10076"/>
              <a:gd name="connsiteY2" fmla="*/ 9794 h 9794"/>
              <a:gd name="connsiteX3" fmla="*/ 76 w 10076"/>
              <a:gd name="connsiteY3" fmla="*/ 9794 h 9794"/>
              <a:gd name="connsiteX4" fmla="*/ 0 w 10076"/>
              <a:gd name="connsiteY4" fmla="*/ 0 h 9794"/>
              <a:gd name="connsiteX0" fmla="*/ 0 w 10000"/>
              <a:gd name="connsiteY0" fmla="*/ 0 h 10000"/>
              <a:gd name="connsiteX1" fmla="*/ 9701 w 10000"/>
              <a:gd name="connsiteY1" fmla="*/ 2354 h 10000"/>
              <a:gd name="connsiteX2" fmla="*/ 10000 w 10000"/>
              <a:gd name="connsiteY2" fmla="*/ 10000 h 10000"/>
              <a:gd name="connsiteX3" fmla="*/ 75 w 10000"/>
              <a:gd name="connsiteY3" fmla="*/ 10000 h 10000"/>
              <a:gd name="connsiteX4" fmla="*/ 0 w 10000"/>
              <a:gd name="connsiteY4" fmla="*/ 0 h 10000"/>
              <a:gd name="connsiteX0" fmla="*/ 0 w 10280"/>
              <a:gd name="connsiteY0" fmla="*/ 0 h 10298"/>
              <a:gd name="connsiteX1" fmla="*/ 9981 w 10280"/>
              <a:gd name="connsiteY1" fmla="*/ 2652 h 10298"/>
              <a:gd name="connsiteX2" fmla="*/ 10280 w 10280"/>
              <a:gd name="connsiteY2" fmla="*/ 10298 h 10298"/>
              <a:gd name="connsiteX3" fmla="*/ 355 w 10280"/>
              <a:gd name="connsiteY3" fmla="*/ 10298 h 10298"/>
              <a:gd name="connsiteX4" fmla="*/ 0 w 10280"/>
              <a:gd name="connsiteY4" fmla="*/ 0 h 10298"/>
              <a:gd name="connsiteX0" fmla="*/ 0 w 10280"/>
              <a:gd name="connsiteY0" fmla="*/ 0 h 10298"/>
              <a:gd name="connsiteX1" fmla="*/ 9981 w 10280"/>
              <a:gd name="connsiteY1" fmla="*/ 2652 h 10298"/>
              <a:gd name="connsiteX2" fmla="*/ 10280 w 10280"/>
              <a:gd name="connsiteY2" fmla="*/ 10298 h 10298"/>
              <a:gd name="connsiteX3" fmla="*/ 168 w 10280"/>
              <a:gd name="connsiteY3" fmla="*/ 10252 h 10298"/>
              <a:gd name="connsiteX4" fmla="*/ 0 w 10280"/>
              <a:gd name="connsiteY4" fmla="*/ 0 h 10298"/>
              <a:gd name="connsiteX0" fmla="*/ 0 w 10280"/>
              <a:gd name="connsiteY0" fmla="*/ 0 h 10298"/>
              <a:gd name="connsiteX1" fmla="*/ 9981 w 10280"/>
              <a:gd name="connsiteY1" fmla="*/ 2652 h 10298"/>
              <a:gd name="connsiteX2" fmla="*/ 10280 w 10280"/>
              <a:gd name="connsiteY2" fmla="*/ 10298 h 10298"/>
              <a:gd name="connsiteX3" fmla="*/ 121 w 10280"/>
              <a:gd name="connsiteY3" fmla="*/ 10298 h 10298"/>
              <a:gd name="connsiteX4" fmla="*/ 0 w 10280"/>
              <a:gd name="connsiteY4" fmla="*/ 0 h 10298"/>
              <a:gd name="connsiteX0" fmla="*/ 0 w 10280"/>
              <a:gd name="connsiteY0" fmla="*/ 0 h 10298"/>
              <a:gd name="connsiteX1" fmla="*/ 9981 w 10280"/>
              <a:gd name="connsiteY1" fmla="*/ 2652 h 10298"/>
              <a:gd name="connsiteX2" fmla="*/ 10280 w 10280"/>
              <a:gd name="connsiteY2" fmla="*/ 10298 h 10298"/>
              <a:gd name="connsiteX3" fmla="*/ 28 w 10280"/>
              <a:gd name="connsiteY3" fmla="*/ 10298 h 10298"/>
              <a:gd name="connsiteX4" fmla="*/ 0 w 10280"/>
              <a:gd name="connsiteY4" fmla="*/ 0 h 10298"/>
              <a:gd name="connsiteX0" fmla="*/ 0 w 10375"/>
              <a:gd name="connsiteY0" fmla="*/ 0 h 10390"/>
              <a:gd name="connsiteX1" fmla="*/ 10076 w 10375"/>
              <a:gd name="connsiteY1" fmla="*/ 2744 h 10390"/>
              <a:gd name="connsiteX2" fmla="*/ 10375 w 10375"/>
              <a:gd name="connsiteY2" fmla="*/ 10390 h 10390"/>
              <a:gd name="connsiteX3" fmla="*/ 123 w 10375"/>
              <a:gd name="connsiteY3" fmla="*/ 10390 h 10390"/>
              <a:gd name="connsiteX4" fmla="*/ 0 w 10375"/>
              <a:gd name="connsiteY4" fmla="*/ 0 h 10390"/>
              <a:gd name="connsiteX0" fmla="*/ 24 w 10399"/>
              <a:gd name="connsiteY0" fmla="*/ 0 h 10390"/>
              <a:gd name="connsiteX1" fmla="*/ 10100 w 10399"/>
              <a:gd name="connsiteY1" fmla="*/ 2744 h 10390"/>
              <a:gd name="connsiteX2" fmla="*/ 10399 w 10399"/>
              <a:gd name="connsiteY2" fmla="*/ 10390 h 10390"/>
              <a:gd name="connsiteX3" fmla="*/ 5 w 10399"/>
              <a:gd name="connsiteY3" fmla="*/ 10390 h 10390"/>
              <a:gd name="connsiteX4" fmla="*/ 24 w 10399"/>
              <a:gd name="connsiteY4" fmla="*/ 0 h 10390"/>
              <a:gd name="connsiteX0" fmla="*/ 24 w 10210"/>
              <a:gd name="connsiteY0" fmla="*/ 0 h 10413"/>
              <a:gd name="connsiteX1" fmla="*/ 10100 w 10210"/>
              <a:gd name="connsiteY1" fmla="*/ 2744 h 10413"/>
              <a:gd name="connsiteX2" fmla="*/ 10210 w 10210"/>
              <a:gd name="connsiteY2" fmla="*/ 10413 h 10413"/>
              <a:gd name="connsiteX3" fmla="*/ 5 w 10210"/>
              <a:gd name="connsiteY3" fmla="*/ 10390 h 10413"/>
              <a:gd name="connsiteX4" fmla="*/ 24 w 10210"/>
              <a:gd name="connsiteY4" fmla="*/ 0 h 10413"/>
              <a:gd name="connsiteX0" fmla="*/ 24 w 10257"/>
              <a:gd name="connsiteY0" fmla="*/ 0 h 10390"/>
              <a:gd name="connsiteX1" fmla="*/ 10100 w 10257"/>
              <a:gd name="connsiteY1" fmla="*/ 2744 h 10390"/>
              <a:gd name="connsiteX2" fmla="*/ 10257 w 10257"/>
              <a:gd name="connsiteY2" fmla="*/ 10390 h 10390"/>
              <a:gd name="connsiteX3" fmla="*/ 5 w 10257"/>
              <a:gd name="connsiteY3" fmla="*/ 10390 h 10390"/>
              <a:gd name="connsiteX4" fmla="*/ 24 w 10257"/>
              <a:gd name="connsiteY4" fmla="*/ 0 h 10390"/>
              <a:gd name="connsiteX0" fmla="*/ 24 w 10304"/>
              <a:gd name="connsiteY0" fmla="*/ 0 h 10413"/>
              <a:gd name="connsiteX1" fmla="*/ 10100 w 10304"/>
              <a:gd name="connsiteY1" fmla="*/ 2744 h 10413"/>
              <a:gd name="connsiteX2" fmla="*/ 10304 w 10304"/>
              <a:gd name="connsiteY2" fmla="*/ 10413 h 10413"/>
              <a:gd name="connsiteX3" fmla="*/ 5 w 10304"/>
              <a:gd name="connsiteY3" fmla="*/ 10390 h 10413"/>
              <a:gd name="connsiteX4" fmla="*/ 24 w 10304"/>
              <a:gd name="connsiteY4" fmla="*/ 0 h 10413"/>
              <a:gd name="connsiteX0" fmla="*/ 24 w 10162"/>
              <a:gd name="connsiteY0" fmla="*/ 0 h 10390"/>
              <a:gd name="connsiteX1" fmla="*/ 10100 w 10162"/>
              <a:gd name="connsiteY1" fmla="*/ 2744 h 10390"/>
              <a:gd name="connsiteX2" fmla="*/ 10162 w 10162"/>
              <a:gd name="connsiteY2" fmla="*/ 10390 h 10390"/>
              <a:gd name="connsiteX3" fmla="*/ 5 w 10162"/>
              <a:gd name="connsiteY3" fmla="*/ 10390 h 10390"/>
              <a:gd name="connsiteX4" fmla="*/ 24 w 10162"/>
              <a:gd name="connsiteY4" fmla="*/ 0 h 10390"/>
              <a:gd name="connsiteX0" fmla="*/ 24 w 10162"/>
              <a:gd name="connsiteY0" fmla="*/ 0 h 10390"/>
              <a:gd name="connsiteX1" fmla="*/ 10100 w 10162"/>
              <a:gd name="connsiteY1" fmla="*/ 2698 h 10390"/>
              <a:gd name="connsiteX2" fmla="*/ 10162 w 10162"/>
              <a:gd name="connsiteY2" fmla="*/ 10390 h 10390"/>
              <a:gd name="connsiteX3" fmla="*/ 5 w 10162"/>
              <a:gd name="connsiteY3" fmla="*/ 10390 h 10390"/>
              <a:gd name="connsiteX4" fmla="*/ 24 w 10162"/>
              <a:gd name="connsiteY4" fmla="*/ 0 h 10390"/>
              <a:gd name="connsiteX0" fmla="*/ 24 w 10220"/>
              <a:gd name="connsiteY0" fmla="*/ 0 h 10390"/>
              <a:gd name="connsiteX1" fmla="*/ 10195 w 10220"/>
              <a:gd name="connsiteY1" fmla="*/ 2721 h 10390"/>
              <a:gd name="connsiteX2" fmla="*/ 10162 w 10220"/>
              <a:gd name="connsiteY2" fmla="*/ 10390 h 10390"/>
              <a:gd name="connsiteX3" fmla="*/ 5 w 10220"/>
              <a:gd name="connsiteY3" fmla="*/ 10390 h 10390"/>
              <a:gd name="connsiteX4" fmla="*/ 24 w 10220"/>
              <a:gd name="connsiteY4" fmla="*/ 0 h 10390"/>
              <a:gd name="connsiteX0" fmla="*/ 24 w 10220"/>
              <a:gd name="connsiteY0" fmla="*/ 0 h 10390"/>
              <a:gd name="connsiteX1" fmla="*/ 10195 w 10220"/>
              <a:gd name="connsiteY1" fmla="*/ 2721 h 10390"/>
              <a:gd name="connsiteX2" fmla="*/ 10162 w 10220"/>
              <a:gd name="connsiteY2" fmla="*/ 10390 h 10390"/>
              <a:gd name="connsiteX3" fmla="*/ 5 w 10220"/>
              <a:gd name="connsiteY3" fmla="*/ 10390 h 10390"/>
              <a:gd name="connsiteX4" fmla="*/ 24 w 10220"/>
              <a:gd name="connsiteY4" fmla="*/ 0 h 10390"/>
              <a:gd name="connsiteX0" fmla="*/ 24 w 10178"/>
              <a:gd name="connsiteY0" fmla="*/ 0 h 10390"/>
              <a:gd name="connsiteX1" fmla="*/ 10148 w 10178"/>
              <a:gd name="connsiteY1" fmla="*/ 2721 h 10390"/>
              <a:gd name="connsiteX2" fmla="*/ 10162 w 10178"/>
              <a:gd name="connsiteY2" fmla="*/ 10390 h 10390"/>
              <a:gd name="connsiteX3" fmla="*/ 5 w 10178"/>
              <a:gd name="connsiteY3" fmla="*/ 10390 h 10390"/>
              <a:gd name="connsiteX4" fmla="*/ 24 w 10178"/>
              <a:gd name="connsiteY4" fmla="*/ 0 h 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8" h="10390">
                <a:moveTo>
                  <a:pt x="24" y="0"/>
                </a:moveTo>
                <a:lnTo>
                  <a:pt x="10148" y="2721"/>
                </a:lnTo>
                <a:cubicBezTo>
                  <a:pt x="10248" y="5270"/>
                  <a:pt x="10062" y="7841"/>
                  <a:pt x="10162" y="10390"/>
                </a:cubicBezTo>
                <a:lnTo>
                  <a:pt x="5" y="10390"/>
                </a:lnTo>
                <a:cubicBezTo>
                  <a:pt x="-19" y="7056"/>
                  <a:pt x="49" y="3334"/>
                  <a:pt x="24" y="0"/>
                </a:cubicBezTo>
                <a:close/>
              </a:path>
            </a:pathLst>
          </a:custGeom>
          <a:solidFill>
            <a:schemeClr val="accent5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1" name="Flussdiagramm: Manuelle Eingabe 10"/>
          <p:cNvSpPr/>
          <p:nvPr/>
        </p:nvSpPr>
        <p:spPr>
          <a:xfrm flipH="1">
            <a:off x="5094582" y="2914698"/>
            <a:ext cx="671213" cy="10615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1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1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16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160"/>
                </a:lnTo>
                <a:close/>
              </a:path>
            </a:pathLst>
          </a:custGeom>
          <a:solidFill>
            <a:schemeClr val="accent5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2" name="Flussdiagramm: Manuelle Eingabe 11"/>
          <p:cNvSpPr/>
          <p:nvPr/>
        </p:nvSpPr>
        <p:spPr>
          <a:xfrm>
            <a:off x="5765797" y="2892425"/>
            <a:ext cx="675073" cy="108372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2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2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1297"/>
                </a:lnTo>
                <a:close/>
              </a:path>
            </a:pathLst>
          </a:custGeom>
          <a:solidFill>
            <a:schemeClr val="accent5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4" name="Flussdiagramm: Manuelle Eingabe 13"/>
          <p:cNvSpPr/>
          <p:nvPr/>
        </p:nvSpPr>
        <p:spPr>
          <a:xfrm>
            <a:off x="3046026" y="2631762"/>
            <a:ext cx="675073" cy="134444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92"/>
              <a:gd name="connsiteY0" fmla="*/ 1717 h 10000"/>
              <a:gd name="connsiteX1" fmla="*/ 10092 w 10092"/>
              <a:gd name="connsiteY1" fmla="*/ 0 h 10000"/>
              <a:gd name="connsiteX2" fmla="*/ 10092 w 10092"/>
              <a:gd name="connsiteY2" fmla="*/ 10000 h 10000"/>
              <a:gd name="connsiteX3" fmla="*/ 92 w 10092"/>
              <a:gd name="connsiteY3" fmla="*/ 10000 h 10000"/>
              <a:gd name="connsiteX4" fmla="*/ 0 w 10092"/>
              <a:gd name="connsiteY4" fmla="*/ 17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2" h="10000">
                <a:moveTo>
                  <a:pt x="0" y="1717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61" y="7239"/>
                  <a:pt x="31" y="4478"/>
                  <a:pt x="0" y="1717"/>
                </a:cubicBezTo>
                <a:close/>
              </a:path>
            </a:pathLst>
          </a:custGeom>
          <a:solidFill>
            <a:schemeClr val="accent5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5" name="Flussdiagramm: Manuelle Eingabe 13"/>
          <p:cNvSpPr/>
          <p:nvPr/>
        </p:nvSpPr>
        <p:spPr>
          <a:xfrm>
            <a:off x="3719515" y="2545984"/>
            <a:ext cx="697364" cy="14302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92"/>
              <a:gd name="connsiteY0" fmla="*/ 1717 h 10000"/>
              <a:gd name="connsiteX1" fmla="*/ 10092 w 10092"/>
              <a:gd name="connsiteY1" fmla="*/ 0 h 10000"/>
              <a:gd name="connsiteX2" fmla="*/ 10092 w 10092"/>
              <a:gd name="connsiteY2" fmla="*/ 10000 h 10000"/>
              <a:gd name="connsiteX3" fmla="*/ 92 w 10092"/>
              <a:gd name="connsiteY3" fmla="*/ 10000 h 10000"/>
              <a:gd name="connsiteX4" fmla="*/ 0 w 10092"/>
              <a:gd name="connsiteY4" fmla="*/ 1717 h 10000"/>
              <a:gd name="connsiteX0" fmla="*/ 10 w 10009"/>
              <a:gd name="connsiteY0" fmla="*/ 0 h 10054"/>
              <a:gd name="connsiteX1" fmla="*/ 10009 w 10009"/>
              <a:gd name="connsiteY1" fmla="*/ 54 h 10054"/>
              <a:gd name="connsiteX2" fmla="*/ 10009 w 10009"/>
              <a:gd name="connsiteY2" fmla="*/ 10054 h 10054"/>
              <a:gd name="connsiteX3" fmla="*/ 9 w 10009"/>
              <a:gd name="connsiteY3" fmla="*/ 10054 h 10054"/>
              <a:gd name="connsiteX4" fmla="*/ 10 w 10009"/>
              <a:gd name="connsiteY4" fmla="*/ 0 h 10054"/>
              <a:gd name="connsiteX0" fmla="*/ 10 w 10195"/>
              <a:gd name="connsiteY0" fmla="*/ 584 h 10638"/>
              <a:gd name="connsiteX1" fmla="*/ 10195 w 10195"/>
              <a:gd name="connsiteY1" fmla="*/ 0 h 10638"/>
              <a:gd name="connsiteX2" fmla="*/ 10009 w 10195"/>
              <a:gd name="connsiteY2" fmla="*/ 10638 h 10638"/>
              <a:gd name="connsiteX3" fmla="*/ 9 w 10195"/>
              <a:gd name="connsiteY3" fmla="*/ 10638 h 10638"/>
              <a:gd name="connsiteX4" fmla="*/ 10 w 10195"/>
              <a:gd name="connsiteY4" fmla="*/ 584 h 10638"/>
              <a:gd name="connsiteX0" fmla="*/ 10 w 10195"/>
              <a:gd name="connsiteY0" fmla="*/ 584 h 10638"/>
              <a:gd name="connsiteX1" fmla="*/ 10195 w 10195"/>
              <a:gd name="connsiteY1" fmla="*/ 0 h 10638"/>
              <a:gd name="connsiteX2" fmla="*/ 10148 w 10195"/>
              <a:gd name="connsiteY2" fmla="*/ 10614 h 10638"/>
              <a:gd name="connsiteX3" fmla="*/ 9 w 10195"/>
              <a:gd name="connsiteY3" fmla="*/ 10638 h 10638"/>
              <a:gd name="connsiteX4" fmla="*/ 10 w 10195"/>
              <a:gd name="connsiteY4" fmla="*/ 584 h 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" h="10638">
                <a:moveTo>
                  <a:pt x="10" y="584"/>
                </a:moveTo>
                <a:lnTo>
                  <a:pt x="10195" y="0"/>
                </a:lnTo>
                <a:cubicBezTo>
                  <a:pt x="10179" y="3538"/>
                  <a:pt x="10164" y="7076"/>
                  <a:pt x="10148" y="10614"/>
                </a:cubicBezTo>
                <a:lnTo>
                  <a:pt x="9" y="10638"/>
                </a:lnTo>
                <a:cubicBezTo>
                  <a:pt x="-22" y="7877"/>
                  <a:pt x="41" y="3345"/>
                  <a:pt x="10" y="584"/>
                </a:cubicBezTo>
                <a:close/>
              </a:path>
            </a:pathLst>
          </a:custGeom>
          <a:solidFill>
            <a:schemeClr val="accent5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8472720" y="3282951"/>
            <a:ext cx="3" cy="693203"/>
          </a:xfrm>
          <a:prstGeom prst="straightConnector1">
            <a:avLst/>
          </a:prstGeom>
          <a:ln w="254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6440870" y="2892425"/>
            <a:ext cx="1344269" cy="1083729"/>
            <a:chOff x="4830652" y="2169318"/>
            <a:chExt cx="1008202" cy="812797"/>
          </a:xfrm>
        </p:grpSpPr>
        <p:sp>
          <p:nvSpPr>
            <p:cNvPr id="13" name="Flussdiagramm: Manuelle Eingabe 12"/>
            <p:cNvSpPr/>
            <p:nvPr/>
          </p:nvSpPr>
          <p:spPr>
            <a:xfrm flipH="1">
              <a:off x="4830652" y="2169318"/>
              <a:ext cx="516130" cy="81279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65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65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656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5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46" name="Flussdiagramm: Manuelle Eingabe 12"/>
            <p:cNvSpPr/>
            <p:nvPr/>
          </p:nvSpPr>
          <p:spPr>
            <a:xfrm flipH="1">
              <a:off x="5345002" y="2221706"/>
              <a:ext cx="493852" cy="76040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65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656 h 10000"/>
                <a:gd name="connsiteX0" fmla="*/ 0 w 10097"/>
                <a:gd name="connsiteY0" fmla="*/ 1408 h 10000"/>
                <a:gd name="connsiteX1" fmla="*/ 10097 w 10097"/>
                <a:gd name="connsiteY1" fmla="*/ 0 h 10000"/>
                <a:gd name="connsiteX2" fmla="*/ 10097 w 10097"/>
                <a:gd name="connsiteY2" fmla="*/ 10000 h 10000"/>
                <a:gd name="connsiteX3" fmla="*/ 97 w 10097"/>
                <a:gd name="connsiteY3" fmla="*/ 10000 h 10000"/>
                <a:gd name="connsiteX4" fmla="*/ 0 w 10097"/>
                <a:gd name="connsiteY4" fmla="*/ 1408 h 10000"/>
                <a:gd name="connsiteX0" fmla="*/ 0 w 10049"/>
                <a:gd name="connsiteY0" fmla="*/ 1377 h 10000"/>
                <a:gd name="connsiteX1" fmla="*/ 10049 w 10049"/>
                <a:gd name="connsiteY1" fmla="*/ 0 h 10000"/>
                <a:gd name="connsiteX2" fmla="*/ 10049 w 10049"/>
                <a:gd name="connsiteY2" fmla="*/ 10000 h 10000"/>
                <a:gd name="connsiteX3" fmla="*/ 49 w 10049"/>
                <a:gd name="connsiteY3" fmla="*/ 10000 h 10000"/>
                <a:gd name="connsiteX4" fmla="*/ 0 w 10049"/>
                <a:gd name="connsiteY4" fmla="*/ 1377 h 10000"/>
                <a:gd name="connsiteX0" fmla="*/ 101 w 10005"/>
                <a:gd name="connsiteY0" fmla="*/ 1377 h 10000"/>
                <a:gd name="connsiteX1" fmla="*/ 10005 w 10005"/>
                <a:gd name="connsiteY1" fmla="*/ 0 h 10000"/>
                <a:gd name="connsiteX2" fmla="*/ 10005 w 10005"/>
                <a:gd name="connsiteY2" fmla="*/ 10000 h 10000"/>
                <a:gd name="connsiteX3" fmla="*/ 5 w 10005"/>
                <a:gd name="connsiteY3" fmla="*/ 10000 h 10000"/>
                <a:gd name="connsiteX4" fmla="*/ 101 w 10005"/>
                <a:gd name="connsiteY4" fmla="*/ 1377 h 10000"/>
                <a:gd name="connsiteX0" fmla="*/ 53 w 10005"/>
                <a:gd name="connsiteY0" fmla="*/ 1377 h 10000"/>
                <a:gd name="connsiteX1" fmla="*/ 10005 w 10005"/>
                <a:gd name="connsiteY1" fmla="*/ 0 h 10000"/>
                <a:gd name="connsiteX2" fmla="*/ 10005 w 10005"/>
                <a:gd name="connsiteY2" fmla="*/ 10000 h 10000"/>
                <a:gd name="connsiteX3" fmla="*/ 5 w 10005"/>
                <a:gd name="connsiteY3" fmla="*/ 10000 h 10000"/>
                <a:gd name="connsiteX4" fmla="*/ 53 w 10005"/>
                <a:gd name="connsiteY4" fmla="*/ 1377 h 10000"/>
                <a:gd name="connsiteX0" fmla="*/ 0 w 10049"/>
                <a:gd name="connsiteY0" fmla="*/ 1377 h 10000"/>
                <a:gd name="connsiteX1" fmla="*/ 10049 w 10049"/>
                <a:gd name="connsiteY1" fmla="*/ 0 h 10000"/>
                <a:gd name="connsiteX2" fmla="*/ 10049 w 10049"/>
                <a:gd name="connsiteY2" fmla="*/ 10000 h 10000"/>
                <a:gd name="connsiteX3" fmla="*/ 49 w 10049"/>
                <a:gd name="connsiteY3" fmla="*/ 10000 h 10000"/>
                <a:gd name="connsiteX4" fmla="*/ 0 w 10049"/>
                <a:gd name="connsiteY4" fmla="*/ 1377 h 10000"/>
                <a:gd name="connsiteX0" fmla="*/ 0 w 10097"/>
                <a:gd name="connsiteY0" fmla="*/ 1440 h 10000"/>
                <a:gd name="connsiteX1" fmla="*/ 10097 w 10097"/>
                <a:gd name="connsiteY1" fmla="*/ 0 h 10000"/>
                <a:gd name="connsiteX2" fmla="*/ 10097 w 10097"/>
                <a:gd name="connsiteY2" fmla="*/ 10000 h 10000"/>
                <a:gd name="connsiteX3" fmla="*/ 97 w 10097"/>
                <a:gd name="connsiteY3" fmla="*/ 10000 h 10000"/>
                <a:gd name="connsiteX4" fmla="*/ 0 w 10097"/>
                <a:gd name="connsiteY4" fmla="*/ 1440 h 10000"/>
                <a:gd name="connsiteX0" fmla="*/ 0 w 10049"/>
                <a:gd name="connsiteY0" fmla="*/ 1440 h 10000"/>
                <a:gd name="connsiteX1" fmla="*/ 10049 w 10049"/>
                <a:gd name="connsiteY1" fmla="*/ 0 h 10000"/>
                <a:gd name="connsiteX2" fmla="*/ 10049 w 10049"/>
                <a:gd name="connsiteY2" fmla="*/ 10000 h 10000"/>
                <a:gd name="connsiteX3" fmla="*/ 49 w 10049"/>
                <a:gd name="connsiteY3" fmla="*/ 10000 h 10000"/>
                <a:gd name="connsiteX4" fmla="*/ 0 w 10049"/>
                <a:gd name="connsiteY4" fmla="*/ 1440 h 10000"/>
                <a:gd name="connsiteX0" fmla="*/ 54 w 10006"/>
                <a:gd name="connsiteY0" fmla="*/ 1440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54 w 10006"/>
                <a:gd name="connsiteY4" fmla="*/ 1440 h 10000"/>
                <a:gd name="connsiteX0" fmla="*/ 0 w 10049"/>
                <a:gd name="connsiteY0" fmla="*/ 1409 h 10000"/>
                <a:gd name="connsiteX1" fmla="*/ 10049 w 10049"/>
                <a:gd name="connsiteY1" fmla="*/ 0 h 10000"/>
                <a:gd name="connsiteX2" fmla="*/ 10049 w 10049"/>
                <a:gd name="connsiteY2" fmla="*/ 10000 h 10000"/>
                <a:gd name="connsiteX3" fmla="*/ 49 w 10049"/>
                <a:gd name="connsiteY3" fmla="*/ 10000 h 10000"/>
                <a:gd name="connsiteX4" fmla="*/ 0 w 10049"/>
                <a:gd name="connsiteY4" fmla="*/ 1409 h 10000"/>
                <a:gd name="connsiteX0" fmla="*/ 54 w 10006"/>
                <a:gd name="connsiteY0" fmla="*/ 1440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54 w 10006"/>
                <a:gd name="connsiteY4" fmla="*/ 1440 h 10000"/>
                <a:gd name="connsiteX0" fmla="*/ 9 w 10009"/>
                <a:gd name="connsiteY0" fmla="*/ 1409 h 10000"/>
                <a:gd name="connsiteX1" fmla="*/ 10009 w 10009"/>
                <a:gd name="connsiteY1" fmla="*/ 0 h 10000"/>
                <a:gd name="connsiteX2" fmla="*/ 10009 w 10009"/>
                <a:gd name="connsiteY2" fmla="*/ 10000 h 10000"/>
                <a:gd name="connsiteX3" fmla="*/ 9 w 10009"/>
                <a:gd name="connsiteY3" fmla="*/ 10000 h 10000"/>
                <a:gd name="connsiteX4" fmla="*/ 9 w 10009"/>
                <a:gd name="connsiteY4" fmla="*/ 1409 h 10000"/>
                <a:gd name="connsiteX0" fmla="*/ 0 w 10097"/>
                <a:gd name="connsiteY0" fmla="*/ 1378 h 10000"/>
                <a:gd name="connsiteX1" fmla="*/ 10097 w 10097"/>
                <a:gd name="connsiteY1" fmla="*/ 0 h 10000"/>
                <a:gd name="connsiteX2" fmla="*/ 10097 w 10097"/>
                <a:gd name="connsiteY2" fmla="*/ 10000 h 10000"/>
                <a:gd name="connsiteX3" fmla="*/ 97 w 10097"/>
                <a:gd name="connsiteY3" fmla="*/ 10000 h 10000"/>
                <a:gd name="connsiteX4" fmla="*/ 0 w 10097"/>
                <a:gd name="connsiteY4" fmla="*/ 1378 h 10000"/>
                <a:gd name="connsiteX0" fmla="*/ 0 w 10049"/>
                <a:gd name="connsiteY0" fmla="*/ 1378 h 10000"/>
                <a:gd name="connsiteX1" fmla="*/ 10049 w 10049"/>
                <a:gd name="connsiteY1" fmla="*/ 0 h 10000"/>
                <a:gd name="connsiteX2" fmla="*/ 10049 w 10049"/>
                <a:gd name="connsiteY2" fmla="*/ 10000 h 10000"/>
                <a:gd name="connsiteX3" fmla="*/ 49 w 10049"/>
                <a:gd name="connsiteY3" fmla="*/ 10000 h 10000"/>
                <a:gd name="connsiteX4" fmla="*/ 0 w 10049"/>
                <a:gd name="connsiteY4" fmla="*/ 1378 h 10000"/>
                <a:gd name="connsiteX0" fmla="*/ 54 w 10006"/>
                <a:gd name="connsiteY0" fmla="*/ 1378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54 w 10006"/>
                <a:gd name="connsiteY4" fmla="*/ 1378 h 10000"/>
                <a:gd name="connsiteX0" fmla="*/ 9 w 10009"/>
                <a:gd name="connsiteY0" fmla="*/ 1378 h 10000"/>
                <a:gd name="connsiteX1" fmla="*/ 10009 w 10009"/>
                <a:gd name="connsiteY1" fmla="*/ 0 h 10000"/>
                <a:gd name="connsiteX2" fmla="*/ 10009 w 10009"/>
                <a:gd name="connsiteY2" fmla="*/ 10000 h 10000"/>
                <a:gd name="connsiteX3" fmla="*/ 9 w 10009"/>
                <a:gd name="connsiteY3" fmla="*/ 10000 h 10000"/>
                <a:gd name="connsiteX4" fmla="*/ 9 w 10009"/>
                <a:gd name="connsiteY4" fmla="*/ 137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10000">
                  <a:moveTo>
                    <a:pt x="9" y="1378"/>
                  </a:moveTo>
                  <a:lnTo>
                    <a:pt x="10009" y="0"/>
                  </a:lnTo>
                  <a:lnTo>
                    <a:pt x="10009" y="10000"/>
                  </a:lnTo>
                  <a:lnTo>
                    <a:pt x="9" y="10000"/>
                  </a:lnTo>
                  <a:cubicBezTo>
                    <a:pt x="-23" y="7136"/>
                    <a:pt x="41" y="4242"/>
                    <a:pt x="9" y="1378"/>
                  </a:cubicBezTo>
                  <a:close/>
                </a:path>
              </a:pathLst>
            </a:custGeom>
            <a:solidFill>
              <a:schemeClr val="accent5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18" name="Flussdiagramm: Manuelle Eingabe 17"/>
          <p:cNvSpPr/>
          <p:nvPr/>
        </p:nvSpPr>
        <p:spPr>
          <a:xfrm flipH="1">
            <a:off x="7784939" y="3101976"/>
            <a:ext cx="690957" cy="874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2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218 h 10000"/>
              <a:gd name="connsiteX0" fmla="*/ 0 w 10000"/>
              <a:gd name="connsiteY0" fmla="*/ 214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14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145"/>
                </a:lnTo>
                <a:close/>
              </a:path>
            </a:pathLst>
          </a:custGeom>
          <a:solidFill>
            <a:schemeClr val="accent5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feld 20"/>
          <p:cNvSpPr txBox="1"/>
          <p:nvPr/>
        </p:nvSpPr>
        <p:spPr>
          <a:xfrm>
            <a:off x="8936627" y="3412591"/>
            <a:ext cx="1754419" cy="3492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1600" b="1" dirty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Klimaschutzlücke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0367" y="6293671"/>
            <a:ext cx="1316567" cy="260351"/>
          </a:xfrm>
        </p:spPr>
        <p:txBody>
          <a:bodyPr vert="horz" lIns="0" tIns="0" rIns="0" bIns="0" rtlCol="0" anchor="t" anchorCtr="0"/>
          <a:lstStyle/>
          <a:p>
            <a:fld id="{FE3C75B8-8772-4384-9966-04BE79D44D5E}" type="datetime1">
              <a:rPr lang="en-US" altLang="x-none" sz="1333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pPr/>
              <a:t>4/17/18</a:t>
            </a:fld>
            <a:endParaRPr lang="de-DE" altLang="x-none" sz="1333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8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Möglichkeiten zur Dekarbonisierung des Wirtschaftssystems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DB000D-B1C9-4C76-9019-1EE5D64C9CE1}" type="datetime1">
              <a:rPr lang="en-US" smtClean="0"/>
              <a:t>4/17/18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67" y="1605398"/>
            <a:ext cx="7828517" cy="45190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417743" y="5889784"/>
            <a:ext cx="1884811" cy="3884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1200" dirty="0"/>
              <a:t>Quelle: SRU 2017</a:t>
            </a:r>
          </a:p>
        </p:txBody>
      </p:sp>
    </p:spTree>
    <p:extLst>
      <p:ext uri="{BB962C8B-B14F-4D97-AF65-F5344CB8AC3E}">
        <p14:creationId xmlns:p14="http://schemas.microsoft.com/office/powerpoint/2010/main" val="5654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1E2B4E-977E-E34E-9ABF-10FFF659A1D6}" type="slidenum">
              <a:rPr lang="de-DE" altLang="x-none" sz="1333">
                <a:ea typeface="Trebuchet MS" charset="0"/>
              </a:rPr>
              <a:pPr/>
              <a:t>9</a:t>
            </a:fld>
            <a:endParaRPr lang="de-DE" altLang="x-none" sz="1333" dirty="0">
              <a:ea typeface="Trebuchet MS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67" dirty="0"/>
              <a:t>Ansatzpunkte für eine Dekarbonisierung </a:t>
            </a:r>
            <a:br>
              <a:rPr lang="de-DE" sz="2667" dirty="0"/>
            </a:br>
            <a:r>
              <a:rPr lang="de-DE" sz="2667" dirty="0"/>
              <a:t>des Verkehrs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08" y="1662769"/>
            <a:ext cx="7422385" cy="440571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417743" y="5874268"/>
            <a:ext cx="1884811" cy="3884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de-DE" sz="1200" dirty="0"/>
              <a:t>Quelle: SRU 2017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575735" y="6432000"/>
            <a:ext cx="948267" cy="240000"/>
          </a:xfrm>
        </p:spPr>
        <p:txBody>
          <a:bodyPr/>
          <a:lstStyle/>
          <a:p>
            <a:fld id="{389BAAA9-698D-43BF-9153-CD1B9D4477BA}" type="datetime1">
              <a:rPr lang="en-US" smtClean="0"/>
              <a:t>4/17/18</a:t>
            </a:fld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591365" y="2455231"/>
            <a:ext cx="1872000" cy="528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Pfeil nach rechts 10"/>
          <p:cNvSpPr/>
          <p:nvPr/>
        </p:nvSpPr>
        <p:spPr>
          <a:xfrm>
            <a:off x="580947" y="3275425"/>
            <a:ext cx="1872000" cy="528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2" name="Pfeil nach rechts 11"/>
          <p:cNvSpPr/>
          <p:nvPr/>
        </p:nvSpPr>
        <p:spPr>
          <a:xfrm>
            <a:off x="591365" y="4786868"/>
            <a:ext cx="1872000" cy="528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1463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Macintosh PowerPoint</Application>
  <PresentationFormat>Breitbild</PresentationFormat>
  <Paragraphs>187</Paragraphs>
  <Slides>17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FreightSans Pro Medium</vt:lpstr>
      <vt:lpstr>Symbol</vt:lpstr>
      <vt:lpstr>Trebuchet MS</vt:lpstr>
      <vt:lpstr>Office</vt:lpstr>
      <vt:lpstr>PowerPoint-Präsentation</vt:lpstr>
      <vt:lpstr>Sachverständigenrat für Umweltfragen</vt:lpstr>
      <vt:lpstr>Erstes SRU Gutachten 1973</vt:lpstr>
      <vt:lpstr>Klimaschutzziele</vt:lpstr>
      <vt:lpstr>Der Verkehrssektor als größte klimapolitische Herausforderung</vt:lpstr>
      <vt:lpstr>Anteil des Verkehrs an den CO2-Emissionen in Deutschland</vt:lpstr>
      <vt:lpstr>Bisher geplante Maßnahmen sind nicht ausreichend  zur Einhaltung der Klimaschutzziele im Verkehr 2030</vt:lpstr>
      <vt:lpstr>Möglichkeiten zur Dekarbonisierung des Wirtschaftssystems</vt:lpstr>
      <vt:lpstr>Ansatzpunkte für eine Dekarbonisierung  des Verkehrs</vt:lpstr>
      <vt:lpstr> Empfehlungen des SRU (Auswahl) </vt:lpstr>
      <vt:lpstr>Elektromobilität als Schlüsseltechnologie für die Dekarbonisierung des Verkehrssektors</vt:lpstr>
      <vt:lpstr>Quote: 25% Neuzulassung BEV 2025</vt:lpstr>
      <vt:lpstr>Neue Infrastruktur für einen elektrifizierten Verkehr</vt:lpstr>
      <vt:lpstr>Rohstoffe für die Transformation im Verkehrssektor</vt:lpstr>
      <vt:lpstr>Fahrzeuge der Zukunft sind komplexe Produkte</vt:lpstr>
      <vt:lpstr>Rohstoffe für jetzige und zukünftige Technologien</vt:lpstr>
      <vt:lpstr>Warum ist die Betrachtung der Rohstoffe so wichtig?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Office-Benutzer</cp:lastModifiedBy>
  <cp:revision>1</cp:revision>
  <dcterms:created xsi:type="dcterms:W3CDTF">2018-04-17T07:37:13Z</dcterms:created>
  <dcterms:modified xsi:type="dcterms:W3CDTF">2018-04-17T07:39:19Z</dcterms:modified>
</cp:coreProperties>
</file>