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3"/>
  </p:notesMasterIdLst>
  <p:sldIdLst>
    <p:sldId id="256" r:id="rId5"/>
    <p:sldId id="308" r:id="rId6"/>
    <p:sldId id="276" r:id="rId7"/>
    <p:sldId id="261" r:id="rId8"/>
    <p:sldId id="286" r:id="rId9"/>
    <p:sldId id="311" r:id="rId10"/>
    <p:sldId id="264" r:id="rId11"/>
    <p:sldId id="266" r:id="rId12"/>
    <p:sldId id="262" r:id="rId13"/>
    <p:sldId id="269" r:id="rId14"/>
    <p:sldId id="268" r:id="rId15"/>
    <p:sldId id="259" r:id="rId16"/>
    <p:sldId id="272" r:id="rId17"/>
    <p:sldId id="277" r:id="rId18"/>
    <p:sldId id="278" r:id="rId19"/>
    <p:sldId id="280" r:id="rId20"/>
    <p:sldId id="281" r:id="rId21"/>
    <p:sldId id="282" r:id="rId22"/>
    <p:sldId id="270" r:id="rId23"/>
    <p:sldId id="271" r:id="rId24"/>
    <p:sldId id="287" r:id="rId25"/>
    <p:sldId id="284" r:id="rId26"/>
    <p:sldId id="258" r:id="rId27"/>
    <p:sldId id="288" r:id="rId28"/>
    <p:sldId id="292" r:id="rId29"/>
    <p:sldId id="309" r:id="rId30"/>
    <p:sldId id="298" r:id="rId31"/>
    <p:sldId id="299" r:id="rId32"/>
    <p:sldId id="300" r:id="rId33"/>
    <p:sldId id="301" r:id="rId34"/>
    <p:sldId id="302" r:id="rId35"/>
    <p:sldId id="303" r:id="rId36"/>
    <p:sldId id="304" r:id="rId37"/>
    <p:sldId id="305" r:id="rId38"/>
    <p:sldId id="310" r:id="rId39"/>
    <p:sldId id="307" r:id="rId40"/>
    <p:sldId id="265" r:id="rId41"/>
    <p:sldId id="29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5" autoAdjust="0"/>
    <p:restoredTop sz="94725" autoAdjust="0"/>
  </p:normalViewPr>
  <p:slideViewPr>
    <p:cSldViewPr snapToGrid="0" snapToObjects="1">
      <p:cViewPr>
        <p:scale>
          <a:sx n="100" d="100"/>
          <a:sy n="100" d="100"/>
        </p:scale>
        <p:origin x="-200"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DDEBD-6D1D-4F25-8676-3CC0899A2CDF}" type="datetimeFigureOut">
              <a:rPr lang="de-DE" smtClean="0"/>
              <a:t>08.06.17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30E2A-0A48-4D2F-ADC9-68A7163A3B77}" type="slidenum">
              <a:rPr lang="de-DE" smtClean="0"/>
              <a:t>‹Nr.›</a:t>
            </a:fld>
            <a:endParaRPr lang="de-DE"/>
          </a:p>
        </p:txBody>
      </p:sp>
    </p:spTree>
    <p:extLst>
      <p:ext uri="{BB962C8B-B14F-4D97-AF65-F5344CB8AC3E}">
        <p14:creationId xmlns:p14="http://schemas.microsoft.com/office/powerpoint/2010/main" val="321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2E30E2A-0A48-4D2F-ADC9-68A7163A3B77}" type="slidenum">
              <a:rPr lang="de-DE" smtClean="0"/>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endParaRPr lang="de-DE">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08.06.17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pPr/>
              <a:t>‹Nr.›</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08.06.17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08.06.17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pPr/>
              <a:t>08.06.17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08.06.17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pPr/>
              <a:t>08.06.17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pPr/>
              <a:t>08.06.17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pPr/>
              <a:t>08.06.17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pPr/>
              <a:t>08.06.17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08.06.17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pPr/>
              <a:t>08.06.17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pPr/>
              <a:t>‹Nr.›</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08.06.17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‹Nr.›</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Dokument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mub.bund.de/themen/luft-laerm-verkehr/verkeh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umweltbundesamt.de/sites/default/files/medien/1410/publikationen/2017-06-01_texte_45-2017_paris-papier-verkehr.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54806"/>
            <a:ext cx="7772400" cy="821652"/>
          </a:xfrm>
        </p:spPr>
        <p:txBody>
          <a:bodyPr>
            <a:normAutofit/>
          </a:bodyPr>
          <a:lstStyle/>
          <a:p>
            <a:r>
              <a:rPr lang="de-DE" sz="2800" dirty="0" smtClean="0"/>
              <a:t>Mobilität in Stadt und ländlichen Regionen</a:t>
            </a:r>
            <a:endParaRPr lang="de-DE" sz="2800" dirty="0"/>
          </a:p>
        </p:txBody>
      </p:sp>
      <p:sp>
        <p:nvSpPr>
          <p:cNvPr id="3" name="Untertitel 2"/>
          <p:cNvSpPr>
            <a:spLocks noGrp="1"/>
          </p:cNvSpPr>
          <p:nvPr>
            <p:ph type="subTitle" idx="1"/>
          </p:nvPr>
        </p:nvSpPr>
        <p:spPr>
          <a:xfrm>
            <a:off x="1371600" y="1661980"/>
            <a:ext cx="6400800" cy="4016191"/>
          </a:xfrm>
        </p:spPr>
        <p:txBody>
          <a:bodyPr/>
          <a:lstStyle/>
          <a:p>
            <a:endParaRPr lang="de-DE" dirty="0"/>
          </a:p>
        </p:txBody>
      </p:sp>
      <p:pic>
        <p:nvPicPr>
          <p:cNvPr id="4"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10255"/>
            <a:ext cx="6400800" cy="419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4145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325563"/>
          </a:xfrm>
        </p:spPr>
        <p:txBody>
          <a:bodyPr>
            <a:normAutofit fontScale="90000"/>
          </a:bodyPr>
          <a:lstStyle/>
          <a:p>
            <a:pPr lvl="1" algn="ctr" defTabSz="457200" rtl="0">
              <a:spcBef>
                <a:spcPct val="0"/>
              </a:spcBef>
            </a:pPr>
            <a:r>
              <a:rPr lang="de-DE" sz="3100" i="1" dirty="0" smtClean="0">
                <a:solidFill>
                  <a:srgbClr val="0000FF"/>
                </a:solidFill>
                <a:latin typeface="Arial" pitchFamily="34" charset="0"/>
              </a:rPr>
              <a:t>Geht Nachhaltige Mobilität ohne Lebensstilveränderung?</a:t>
            </a:r>
            <a:r>
              <a:rPr lang="de-DE" sz="1800" i="1" dirty="0" smtClean="0">
                <a:solidFill>
                  <a:srgbClr val="0000FF"/>
                </a:solidFill>
                <a:latin typeface="Arial" pitchFamily="34" charset="0"/>
              </a:rPr>
              <a:t/>
            </a:r>
            <a:br>
              <a:rPr lang="de-DE" sz="1800" i="1" dirty="0" smtClean="0">
                <a:solidFill>
                  <a:srgbClr val="0000FF"/>
                </a:solidFill>
                <a:latin typeface="Arial" pitchFamily="34" charset="0"/>
              </a:rPr>
            </a:br>
            <a:endParaRPr lang="de-DE" sz="2800" dirty="0"/>
          </a:p>
        </p:txBody>
      </p:sp>
      <p:pic>
        <p:nvPicPr>
          <p:cNvPr id="4" name="Bild 1"/>
          <p:cNvPicPr>
            <a:picLocks noGrp="1" noChangeAspect="1"/>
          </p:cNvPicPr>
          <p:nvPr>
            <p:ph idx="1"/>
          </p:nvPr>
        </p:nvPicPr>
        <p:blipFill>
          <a:blip r:embed="rId2"/>
          <a:stretch>
            <a:fillRect/>
          </a:stretch>
        </p:blipFill>
        <p:spPr>
          <a:xfrm>
            <a:off x="1663429" y="1906948"/>
            <a:ext cx="5753118" cy="3713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ial" pitchFamily="34" charset="0"/>
              </a:rPr>
              <a:t>„</a:t>
            </a:r>
            <a:r>
              <a:rPr lang="de-DE" sz="2800" dirty="0" err="1" smtClean="0">
                <a:latin typeface="Arial" pitchFamily="34" charset="0"/>
              </a:rPr>
              <a:t>Entgrenzungen</a:t>
            </a:r>
            <a:r>
              <a:rPr lang="de-DE" altLang="de-DE" sz="2800" dirty="0" smtClean="0">
                <a:latin typeface="Arial" pitchFamily="34" charset="0"/>
              </a:rPr>
              <a:t>“</a:t>
            </a:r>
            <a:r>
              <a:rPr lang="de-DE" sz="2800" dirty="0" smtClean="0">
                <a:latin typeface="Arial" pitchFamily="34" charset="0"/>
              </a:rPr>
              <a:t> aufgrund von Verkehr und Mobilität</a:t>
            </a:r>
            <a:endParaRPr lang="de-DE" sz="2800" dirty="0"/>
          </a:p>
        </p:txBody>
      </p:sp>
      <p:sp>
        <p:nvSpPr>
          <p:cNvPr id="5" name="Inhaltsplatzhalter 4"/>
          <p:cNvSpPr>
            <a:spLocks noGrp="1"/>
          </p:cNvSpPr>
          <p:nvPr>
            <p:ph idx="1"/>
          </p:nvPr>
        </p:nvSpPr>
        <p:spPr/>
        <p:txBody>
          <a:bodyPr/>
          <a:lstStyle/>
          <a:p>
            <a:pPr marL="0" indent="0">
              <a:lnSpc>
                <a:spcPct val="110000"/>
              </a:lnSpc>
              <a:buNone/>
            </a:pPr>
            <a:r>
              <a:rPr lang="de-DE" sz="2400" dirty="0" smtClean="0">
                <a:latin typeface="Arial" pitchFamily="34" charset="0"/>
              </a:rPr>
              <a:t>		</a:t>
            </a:r>
            <a:r>
              <a:rPr lang="de-DE" sz="1800" dirty="0" smtClean="0">
                <a:latin typeface="Arial" pitchFamily="34" charset="0"/>
              </a:rPr>
              <a:t>„Massenmotorisierung</a:t>
            </a:r>
            <a:r>
              <a:rPr lang="de-DE" altLang="de-DE" sz="1800" dirty="0" smtClean="0">
                <a:latin typeface="Arial" pitchFamily="34" charset="0"/>
              </a:rPr>
              <a:t>“</a:t>
            </a:r>
            <a:r>
              <a:rPr lang="de-DE" sz="1800" dirty="0" smtClean="0">
                <a:latin typeface="Arial" pitchFamily="34" charset="0"/>
              </a:rPr>
              <a:t> des Individualverkehrs</a:t>
            </a:r>
          </a:p>
          <a:p>
            <a:pPr lvl="3">
              <a:lnSpc>
                <a:spcPct val="110000"/>
              </a:lnSpc>
            </a:pPr>
            <a:r>
              <a:rPr lang="de-DE" sz="1800" dirty="0" smtClean="0">
                <a:latin typeface="Arial" pitchFamily="34" charset="0"/>
              </a:rPr>
              <a:t>Wirkungen:  Partikel- und Stickoxidemissionen, CO</a:t>
            </a:r>
            <a:r>
              <a:rPr lang="de-DE" sz="1800" baseline="-25000" dirty="0" smtClean="0">
                <a:latin typeface="Arial" pitchFamily="34" charset="0"/>
              </a:rPr>
              <a:t>2 </a:t>
            </a:r>
            <a:r>
              <a:rPr lang="de-DE" sz="1800" dirty="0" smtClean="0">
                <a:latin typeface="Arial" pitchFamily="34" charset="0"/>
              </a:rPr>
              <a:t>Emissionen und Klimawandel, Lärm, Vibrationen, Ressourcenverbrauch, </a:t>
            </a:r>
            <a:r>
              <a:rPr lang="de-DE" sz="1800" dirty="0" err="1" smtClean="0">
                <a:latin typeface="Arial" pitchFamily="34" charset="0"/>
              </a:rPr>
              <a:t>Biodiversitätsverlust</a:t>
            </a:r>
            <a:r>
              <a:rPr lang="de-DE" sz="1800" dirty="0" smtClean="0">
                <a:latin typeface="Arial" pitchFamily="34" charset="0"/>
              </a:rPr>
              <a:t>, ...</a:t>
            </a:r>
          </a:p>
          <a:p>
            <a:pPr lvl="1">
              <a:lnSpc>
                <a:spcPct val="110000"/>
              </a:lnSpc>
            </a:pPr>
            <a:endParaRPr lang="de-DE" sz="1800" dirty="0" smtClean="0">
              <a:latin typeface="Arial" pitchFamily="34" charset="0"/>
            </a:endParaRPr>
          </a:p>
          <a:p>
            <a:pPr lvl="1">
              <a:lnSpc>
                <a:spcPct val="110000"/>
              </a:lnSpc>
              <a:buNone/>
            </a:pPr>
            <a:endParaRPr lang="de-DE" sz="1800" dirty="0" smtClean="0">
              <a:latin typeface="Arial" pitchFamily="34" charset="0"/>
            </a:endParaRPr>
          </a:p>
          <a:p>
            <a:pPr lvl="1">
              <a:lnSpc>
                <a:spcPct val="110000"/>
              </a:lnSpc>
              <a:buNone/>
            </a:pPr>
            <a:endParaRPr lang="de-DE" sz="1800" dirty="0" smtClean="0">
              <a:latin typeface="Arial" pitchFamily="34" charset="0"/>
            </a:endParaRPr>
          </a:p>
          <a:p>
            <a:pPr lvl="1">
              <a:lnSpc>
                <a:spcPct val="110000"/>
              </a:lnSpc>
              <a:buNone/>
            </a:pPr>
            <a:endParaRPr lang="de-DE" sz="1800" dirty="0" smtClean="0">
              <a:latin typeface="Arial" pitchFamily="34" charset="0"/>
            </a:endParaRPr>
          </a:p>
          <a:p>
            <a:pPr lvl="1">
              <a:lnSpc>
                <a:spcPct val="110000"/>
              </a:lnSpc>
              <a:buNone/>
            </a:pPr>
            <a:endParaRPr lang="de-DE" sz="1800" dirty="0" smtClean="0">
              <a:latin typeface="Arial" pitchFamily="34" charset="0"/>
            </a:endParaRPr>
          </a:p>
          <a:p>
            <a:pPr lvl="1">
              <a:lnSpc>
                <a:spcPct val="110000"/>
              </a:lnSpc>
              <a:buFont typeface="Symbol" pitchFamily="18" charset="2"/>
              <a:buNone/>
            </a:pPr>
            <a:endParaRPr lang="de-DE" sz="1800" dirty="0" smtClean="0">
              <a:latin typeface="Arial" pitchFamily="34" charset="0"/>
            </a:endParaRPr>
          </a:p>
          <a:p>
            <a:pPr marL="0" indent="0">
              <a:buFont typeface="Wingdings" pitchFamily="2" charset="2"/>
              <a:buNone/>
            </a:pPr>
            <a:endParaRPr lang="de-DE" sz="1800" dirty="0" smtClean="0">
              <a:latin typeface="Arial" pitchFamily="34" charset="0"/>
            </a:endParaRPr>
          </a:p>
        </p:txBody>
      </p:sp>
      <p:pic>
        <p:nvPicPr>
          <p:cNvPr id="6" name="Grafik 5" descr="Kleines Waldstück umgeben von mehreren Feldern"/>
          <p:cNvPicPr/>
          <p:nvPr/>
        </p:nvPicPr>
        <p:blipFill>
          <a:blip r:embed="rId2"/>
          <a:srcRect/>
          <a:stretch>
            <a:fillRect/>
          </a:stretch>
        </p:blipFill>
        <p:spPr bwMode="auto">
          <a:xfrm>
            <a:off x="2344366" y="3433865"/>
            <a:ext cx="4367719" cy="269229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http://daten.clearingstelle-verkehr.de/223/6/mid2008_anzahl_modal-split_wege.png"/>
          <p:cNvPicPr/>
          <p:nvPr/>
        </p:nvPicPr>
        <p:blipFill>
          <a:blip r:embed="rId2"/>
          <a:srcRect/>
          <a:stretch>
            <a:fillRect/>
          </a:stretch>
        </p:blipFill>
        <p:spPr bwMode="auto">
          <a:xfrm>
            <a:off x="1607799" y="759466"/>
            <a:ext cx="5950592" cy="5154951"/>
          </a:xfrm>
          <a:prstGeom prst="rect">
            <a:avLst/>
          </a:prstGeom>
          <a:noFill/>
          <a:ln w="9525">
            <a:noFill/>
            <a:miter lim="800000"/>
            <a:headEnd/>
            <a:tailEnd/>
          </a:ln>
        </p:spPr>
      </p:pic>
    </p:spTree>
    <p:extLst>
      <p:ext uri="{BB962C8B-B14F-4D97-AF65-F5344CB8AC3E}">
        <p14:creationId xmlns:p14="http://schemas.microsoft.com/office/powerpoint/2010/main" val="27703695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7840494" cy="1143000"/>
          </a:xfrm>
        </p:spPr>
        <p:txBody>
          <a:bodyPr>
            <a:normAutofit/>
          </a:bodyPr>
          <a:lstStyle/>
          <a:p>
            <a:r>
              <a:rPr lang="de-DE" sz="2800" dirty="0" smtClean="0"/>
              <a:t>Veränderung der Alltagsmobilität durch Kinder</a:t>
            </a:r>
            <a:endParaRPr lang="de-DE" sz="2800" dirty="0"/>
          </a:p>
        </p:txBody>
      </p:sp>
      <p:sp>
        <p:nvSpPr>
          <p:cNvPr id="4" name="Textplatzhalter 3"/>
          <p:cNvSpPr>
            <a:spLocks noGrp="1"/>
          </p:cNvSpPr>
          <p:nvPr>
            <p:ph type="body" idx="1"/>
          </p:nvPr>
        </p:nvSpPr>
        <p:spPr/>
        <p:txBody>
          <a:bodyPr>
            <a:normAutofit/>
          </a:bodyPr>
          <a:lstStyle/>
          <a:p>
            <a:r>
              <a:rPr lang="de-DE" sz="2800" dirty="0" smtClean="0"/>
              <a:t>Kernstädte</a:t>
            </a:r>
            <a:endParaRPr lang="de-DE" sz="2800" dirty="0"/>
          </a:p>
        </p:txBody>
      </p:sp>
      <p:sp>
        <p:nvSpPr>
          <p:cNvPr id="5" name="Inhaltsplatzhalter 4"/>
          <p:cNvSpPr>
            <a:spLocks noGrp="1"/>
          </p:cNvSpPr>
          <p:nvPr>
            <p:ph sz="half" idx="2"/>
          </p:nvPr>
        </p:nvSpPr>
        <p:spPr>
          <a:xfrm>
            <a:off x="457200" y="2174875"/>
            <a:ext cx="4040188" cy="4323202"/>
          </a:xfrm>
        </p:spPr>
        <p:txBody>
          <a:bodyPr>
            <a:normAutofit fontScale="92500" lnSpcReduction="10000"/>
          </a:bodyPr>
          <a:lstStyle/>
          <a:p>
            <a:pPr>
              <a:buNone/>
            </a:pPr>
            <a:r>
              <a:rPr lang="de-DE" dirty="0" smtClean="0"/>
              <a:t>		</a:t>
            </a:r>
            <a:r>
              <a:rPr lang="de-DE" sz="1900" b="1" dirty="0" smtClean="0"/>
              <a:t>Ohne Kind: </a:t>
            </a:r>
          </a:p>
          <a:p>
            <a:pPr lvl="1">
              <a:lnSpc>
                <a:spcPct val="110000"/>
              </a:lnSpc>
            </a:pPr>
            <a:r>
              <a:rPr lang="de-DE" sz="1900" dirty="0" smtClean="0"/>
              <a:t>Pkw: 48%</a:t>
            </a:r>
          </a:p>
          <a:p>
            <a:pPr lvl="1">
              <a:lnSpc>
                <a:spcPct val="110000"/>
              </a:lnSpc>
            </a:pPr>
            <a:r>
              <a:rPr lang="de-DE" sz="1900" dirty="0" err="1" smtClean="0"/>
              <a:t>BeifahrerIn</a:t>
            </a:r>
            <a:r>
              <a:rPr lang="de-DE" sz="1900" dirty="0" smtClean="0"/>
              <a:t>: 10%</a:t>
            </a:r>
          </a:p>
          <a:p>
            <a:pPr lvl="1">
              <a:lnSpc>
                <a:spcPct val="110000"/>
              </a:lnSpc>
            </a:pPr>
            <a:r>
              <a:rPr lang="de-DE" sz="1900" dirty="0" smtClean="0"/>
              <a:t>Öffentlicher Verkehr: 11 %</a:t>
            </a:r>
          </a:p>
          <a:p>
            <a:pPr lvl="1">
              <a:lnSpc>
                <a:spcPct val="110000"/>
              </a:lnSpc>
            </a:pPr>
            <a:r>
              <a:rPr lang="de-DE" sz="1900" dirty="0" smtClean="0"/>
              <a:t>Fahrrad: 9%</a:t>
            </a:r>
          </a:p>
          <a:p>
            <a:pPr lvl="1">
              <a:lnSpc>
                <a:spcPct val="110000"/>
              </a:lnSpc>
            </a:pPr>
            <a:r>
              <a:rPr lang="de-DE" sz="1900" dirty="0" smtClean="0"/>
              <a:t>Zu Fuß: 22%</a:t>
            </a:r>
          </a:p>
          <a:p>
            <a:pPr lvl="1">
              <a:buNone/>
            </a:pPr>
            <a:endParaRPr lang="de-DE" sz="1900" dirty="0" smtClean="0"/>
          </a:p>
          <a:p>
            <a:pPr lvl="1">
              <a:buNone/>
            </a:pPr>
            <a:r>
              <a:rPr lang="de-DE" sz="1900" b="1" dirty="0" smtClean="0"/>
              <a:t>Mit Kind:</a:t>
            </a:r>
          </a:p>
          <a:p>
            <a:pPr lvl="1"/>
            <a:r>
              <a:rPr lang="de-DE" sz="1900" dirty="0" smtClean="0"/>
              <a:t>Pkw: 51%</a:t>
            </a:r>
          </a:p>
          <a:p>
            <a:pPr lvl="1"/>
            <a:r>
              <a:rPr lang="de-DE" sz="1900" dirty="0" err="1" smtClean="0"/>
              <a:t>BeifahrerIn</a:t>
            </a:r>
            <a:r>
              <a:rPr lang="de-DE" sz="1900" dirty="0" smtClean="0"/>
              <a:t>: 9%</a:t>
            </a:r>
          </a:p>
          <a:p>
            <a:pPr lvl="1"/>
            <a:r>
              <a:rPr lang="de-DE" sz="1900" dirty="0" smtClean="0"/>
              <a:t>Öffentlicher Verkehr: 8 %</a:t>
            </a:r>
          </a:p>
          <a:p>
            <a:pPr lvl="1"/>
            <a:r>
              <a:rPr lang="de-DE" sz="1900" dirty="0" smtClean="0"/>
              <a:t>Fahrrad: 10%</a:t>
            </a:r>
          </a:p>
          <a:p>
            <a:pPr lvl="1"/>
            <a:r>
              <a:rPr lang="de-DE" sz="1900" dirty="0" smtClean="0"/>
              <a:t>Zu Fuß: 22%</a:t>
            </a:r>
            <a:endParaRPr lang="de-DE" sz="1900" b="1" dirty="0" smtClean="0"/>
          </a:p>
        </p:txBody>
      </p:sp>
      <p:sp>
        <p:nvSpPr>
          <p:cNvPr id="6" name="Textplatzhalter 5"/>
          <p:cNvSpPr>
            <a:spLocks noGrp="1"/>
          </p:cNvSpPr>
          <p:nvPr>
            <p:ph type="body" sz="quarter" idx="3"/>
          </p:nvPr>
        </p:nvSpPr>
        <p:spPr/>
        <p:txBody>
          <a:bodyPr>
            <a:normAutofit/>
          </a:bodyPr>
          <a:lstStyle/>
          <a:p>
            <a:r>
              <a:rPr lang="de-DE" sz="2800" dirty="0" smtClean="0"/>
              <a:t>Ländlicher Raum</a:t>
            </a:r>
            <a:endParaRPr lang="de-DE" sz="2800" dirty="0"/>
          </a:p>
        </p:txBody>
      </p:sp>
      <p:sp>
        <p:nvSpPr>
          <p:cNvPr id="7" name="Inhaltsplatzhalter 6"/>
          <p:cNvSpPr>
            <a:spLocks noGrp="1"/>
          </p:cNvSpPr>
          <p:nvPr>
            <p:ph sz="quarter" idx="4"/>
          </p:nvPr>
        </p:nvSpPr>
        <p:spPr>
          <a:xfrm>
            <a:off x="4645025" y="2174874"/>
            <a:ext cx="4041775" cy="4439935"/>
          </a:xfrm>
        </p:spPr>
        <p:txBody>
          <a:bodyPr>
            <a:normAutofit fontScale="70000" lnSpcReduction="20000"/>
          </a:bodyPr>
          <a:lstStyle/>
          <a:p>
            <a:pPr>
              <a:buNone/>
            </a:pPr>
            <a:r>
              <a:rPr lang="de-DE" sz="2600" b="1" dirty="0" smtClean="0"/>
              <a:t>		Ohne Kind: </a:t>
            </a:r>
          </a:p>
          <a:p>
            <a:pPr lvl="1">
              <a:lnSpc>
                <a:spcPct val="120000"/>
              </a:lnSpc>
            </a:pPr>
            <a:r>
              <a:rPr lang="de-DE" sz="2600" dirty="0" smtClean="0"/>
              <a:t>Pkw: 53%</a:t>
            </a:r>
          </a:p>
          <a:p>
            <a:pPr lvl="1">
              <a:lnSpc>
                <a:spcPct val="120000"/>
              </a:lnSpc>
            </a:pPr>
            <a:r>
              <a:rPr lang="de-DE" sz="2600" dirty="0" err="1" smtClean="0"/>
              <a:t>BeifahrerIn</a:t>
            </a:r>
            <a:r>
              <a:rPr lang="de-DE" sz="2600" dirty="0" smtClean="0"/>
              <a:t>: 12%</a:t>
            </a:r>
          </a:p>
          <a:p>
            <a:pPr lvl="1">
              <a:lnSpc>
                <a:spcPct val="120000"/>
              </a:lnSpc>
            </a:pPr>
            <a:r>
              <a:rPr lang="de-DE" sz="2600" dirty="0" smtClean="0"/>
              <a:t>Öffentlicher Verkehr: 4 %</a:t>
            </a:r>
          </a:p>
          <a:p>
            <a:pPr lvl="1">
              <a:lnSpc>
                <a:spcPct val="120000"/>
              </a:lnSpc>
            </a:pPr>
            <a:r>
              <a:rPr lang="de-DE" sz="2600" dirty="0" smtClean="0"/>
              <a:t>Fahrrad: 9%</a:t>
            </a:r>
          </a:p>
          <a:p>
            <a:pPr lvl="1">
              <a:lnSpc>
                <a:spcPct val="120000"/>
              </a:lnSpc>
            </a:pPr>
            <a:r>
              <a:rPr lang="de-DE" sz="2600" dirty="0" smtClean="0"/>
              <a:t>Zu Fuß: 21%</a:t>
            </a:r>
          </a:p>
          <a:p>
            <a:pPr lvl="1">
              <a:buNone/>
            </a:pPr>
            <a:endParaRPr lang="de-DE" sz="2600" dirty="0" smtClean="0"/>
          </a:p>
          <a:p>
            <a:pPr lvl="1">
              <a:buNone/>
            </a:pPr>
            <a:r>
              <a:rPr lang="de-DE" sz="2600" b="1" dirty="0" smtClean="0"/>
              <a:t>Mit Kind:</a:t>
            </a:r>
          </a:p>
          <a:p>
            <a:pPr lvl="1">
              <a:lnSpc>
                <a:spcPct val="120000"/>
              </a:lnSpc>
            </a:pPr>
            <a:r>
              <a:rPr lang="de-DE" sz="2600" dirty="0" smtClean="0"/>
              <a:t>Pkw: 65%</a:t>
            </a:r>
          </a:p>
          <a:p>
            <a:pPr lvl="1">
              <a:lnSpc>
                <a:spcPct val="120000"/>
              </a:lnSpc>
            </a:pPr>
            <a:r>
              <a:rPr lang="de-DE" sz="2600" dirty="0" err="1" smtClean="0"/>
              <a:t>BeifahrerIn</a:t>
            </a:r>
            <a:r>
              <a:rPr lang="de-DE" sz="2600" dirty="0" smtClean="0"/>
              <a:t>: 9%</a:t>
            </a:r>
          </a:p>
          <a:p>
            <a:pPr lvl="1">
              <a:lnSpc>
                <a:spcPct val="120000"/>
              </a:lnSpc>
            </a:pPr>
            <a:r>
              <a:rPr lang="de-DE" sz="2600" dirty="0" smtClean="0"/>
              <a:t>Öffentlicher Verkehr: 2 %</a:t>
            </a:r>
          </a:p>
          <a:p>
            <a:pPr lvl="1">
              <a:lnSpc>
                <a:spcPct val="120000"/>
              </a:lnSpc>
            </a:pPr>
            <a:r>
              <a:rPr lang="de-DE" sz="2600" dirty="0" smtClean="0"/>
              <a:t>Fahrrad: 7%</a:t>
            </a:r>
          </a:p>
          <a:p>
            <a:pPr lvl="1">
              <a:lnSpc>
                <a:spcPct val="120000"/>
              </a:lnSpc>
            </a:pPr>
            <a:r>
              <a:rPr lang="de-DE" sz="2600" dirty="0" smtClean="0"/>
              <a:t>Zu Fuß: 17%</a:t>
            </a:r>
            <a:endParaRPr lang="de-DE" sz="2600" b="1" dirty="0" smtClean="0"/>
          </a:p>
          <a:p>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55095"/>
          </a:xfrm>
        </p:spPr>
        <p:txBody>
          <a:bodyPr>
            <a:normAutofit/>
          </a:bodyPr>
          <a:lstStyle/>
          <a:p>
            <a:r>
              <a:rPr lang="de-DE" sz="2800" dirty="0" smtClean="0"/>
              <a:t>Mobilität im ländlichen Raum</a:t>
            </a:r>
            <a:endParaRPr lang="de-DE" sz="2800" dirty="0"/>
          </a:p>
        </p:txBody>
      </p:sp>
      <p:sp>
        <p:nvSpPr>
          <p:cNvPr id="3" name="Inhaltsplatzhalter 2"/>
          <p:cNvSpPr>
            <a:spLocks noGrp="1"/>
          </p:cNvSpPr>
          <p:nvPr>
            <p:ph idx="1"/>
          </p:nvPr>
        </p:nvSpPr>
        <p:spPr>
          <a:xfrm>
            <a:off x="457200" y="1151468"/>
            <a:ext cx="8229600" cy="4974696"/>
          </a:xfrm>
        </p:spPr>
        <p:txBody>
          <a:bodyPr>
            <a:normAutofit fontScale="40000" lnSpcReduction="20000"/>
          </a:bodyPr>
          <a:lstStyle/>
          <a:p>
            <a:pPr marL="0" indent="0">
              <a:buNone/>
            </a:pPr>
            <a:r>
              <a:rPr lang="de-DE" sz="6000" dirty="0" smtClean="0"/>
              <a:t>Befragung von Eltern im Landkreis Emsland</a:t>
            </a:r>
            <a:r>
              <a:rPr lang="de-DE" sz="6000" dirty="0"/>
              <a:t> </a:t>
            </a:r>
            <a:r>
              <a:rPr lang="de-DE" sz="6000" dirty="0" smtClean="0"/>
              <a:t>und im Landkreis Ludwigslust, welche Alternativen zum eigenen Pkw für sie infrage kämen</a:t>
            </a:r>
          </a:p>
          <a:p>
            <a:pPr>
              <a:buFontTx/>
              <a:buChar char="-"/>
            </a:pPr>
            <a:r>
              <a:rPr lang="de-DE" sz="6000" dirty="0" smtClean="0"/>
              <a:t>Auto des Nachbarn</a:t>
            </a:r>
          </a:p>
          <a:p>
            <a:pPr>
              <a:buFontTx/>
              <a:buChar char="-"/>
            </a:pPr>
            <a:r>
              <a:rPr lang="de-DE" sz="6000" dirty="0" smtClean="0"/>
              <a:t>Leihwagen/Fahrgemeinschaften</a:t>
            </a:r>
          </a:p>
          <a:p>
            <a:pPr>
              <a:buFontTx/>
              <a:buChar char="-"/>
            </a:pPr>
            <a:r>
              <a:rPr lang="de-DE" sz="6000" dirty="0" smtClean="0"/>
              <a:t>Selten Bus, Fahrrad, Moped oder Motorrad</a:t>
            </a:r>
          </a:p>
          <a:p>
            <a:pPr>
              <a:buFontTx/>
              <a:buChar char="-"/>
            </a:pPr>
            <a:r>
              <a:rPr lang="de-DE" sz="6000" dirty="0" smtClean="0"/>
              <a:t>Für den Fall, dass sich Eltern nur noch ein Auto oder sich  gar keins leisten könnten, würden sie aufs Fahrrad, an zweiter Stelle auf Fahrgemeinschaften oder Moped oder Motorrad  umsteigen.</a:t>
            </a:r>
          </a:p>
          <a:p>
            <a:pPr>
              <a:buFontTx/>
              <a:buChar char="-"/>
            </a:pPr>
            <a:endParaRPr lang="de-DE" sz="6000" dirty="0" smtClean="0"/>
          </a:p>
          <a:p>
            <a:pPr>
              <a:buFontTx/>
              <a:buChar char="-"/>
            </a:pPr>
            <a:r>
              <a:rPr lang="de-DE" sz="6000" dirty="0" err="1"/>
              <a:t>Gäbe</a:t>
            </a:r>
            <a:r>
              <a:rPr lang="de-DE" sz="6000" dirty="0"/>
              <a:t> es </a:t>
            </a:r>
            <a:r>
              <a:rPr lang="de-DE" sz="6000" dirty="0" err="1"/>
              <a:t>häufigere</a:t>
            </a:r>
            <a:r>
              <a:rPr lang="de-DE" sz="6000" dirty="0"/>
              <a:t> und direktere Busverbindungen, </a:t>
            </a:r>
            <a:r>
              <a:rPr lang="de-DE" sz="6000" dirty="0" err="1"/>
              <a:t>würden</a:t>
            </a:r>
            <a:r>
              <a:rPr lang="de-DE" sz="6000" dirty="0"/>
              <a:t> viele nach eigenen Angaben auch den Bus nutzen – das aktuelle Angebot </a:t>
            </a:r>
            <a:r>
              <a:rPr lang="de-DE" sz="6000" dirty="0" err="1"/>
              <a:t>hält</a:t>
            </a:r>
            <a:r>
              <a:rPr lang="de-DE" sz="6000" dirty="0"/>
              <a:t> jedoch die Mehrheit nicht </a:t>
            </a:r>
            <a:r>
              <a:rPr lang="de-DE" sz="6000" dirty="0" err="1"/>
              <a:t>für</a:t>
            </a:r>
            <a:r>
              <a:rPr lang="de-DE" sz="6000" dirty="0"/>
              <a:t> alltagstauglich. </a:t>
            </a:r>
          </a:p>
          <a:p>
            <a:pPr>
              <a:buFontTx/>
              <a:buChar char="-"/>
            </a:pPr>
            <a:endParaRPr lang="de-DE" dirty="0"/>
          </a:p>
          <a:p>
            <a:pPr>
              <a:buFontTx/>
              <a:buChar char="-"/>
            </a:pPr>
            <a:endParaRPr lang="de-DE" dirty="0" smtClean="0"/>
          </a:p>
          <a:p>
            <a:pPr>
              <a:buFontTx/>
              <a:buChar char="-"/>
            </a:pPr>
            <a:endParaRPr lang="de-DE" dirty="0" smtClean="0"/>
          </a:p>
          <a:p>
            <a:pPr>
              <a:buFontTx/>
              <a:buChar char="-"/>
            </a:pPr>
            <a:endParaRPr lang="de-DE" dirty="0" smtClean="0"/>
          </a:p>
          <a:p>
            <a:pPr>
              <a:buFontTx/>
              <a:buChar char="-"/>
            </a:pPr>
            <a:endParaRPr lang="de-DE" dirty="0"/>
          </a:p>
        </p:txBody>
      </p:sp>
    </p:spTree>
    <p:extLst>
      <p:ext uri="{BB962C8B-B14F-4D97-AF65-F5344CB8AC3E}">
        <p14:creationId xmlns:p14="http://schemas.microsoft.com/office/powerpoint/2010/main" val="353997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7495"/>
          </a:xfrm>
        </p:spPr>
        <p:txBody>
          <a:bodyPr>
            <a:normAutofit/>
          </a:bodyPr>
          <a:lstStyle/>
          <a:p>
            <a:pPr algn="l"/>
            <a:r>
              <a:rPr lang="de-DE" sz="2800" dirty="0" smtClean="0"/>
              <a:t>Probleme/Konflikte im Zusammenhang mit Mobilität</a:t>
            </a:r>
            <a:endParaRPr lang="de-DE" sz="2800" dirty="0"/>
          </a:p>
        </p:txBody>
      </p:sp>
      <p:sp>
        <p:nvSpPr>
          <p:cNvPr id="3" name="Inhaltsplatzhalter 2"/>
          <p:cNvSpPr>
            <a:spLocks noGrp="1"/>
          </p:cNvSpPr>
          <p:nvPr>
            <p:ph sz="half" idx="1"/>
          </p:nvPr>
        </p:nvSpPr>
        <p:spPr>
          <a:xfrm>
            <a:off x="457200" y="982134"/>
            <a:ext cx="4038600" cy="5689600"/>
          </a:xfrm>
        </p:spPr>
        <p:txBody>
          <a:bodyPr>
            <a:normAutofit fontScale="70000" lnSpcReduction="20000"/>
          </a:bodyPr>
          <a:lstStyle/>
          <a:p>
            <a:r>
              <a:rPr lang="de-DE" dirty="0" smtClean="0"/>
              <a:t>Sprache (Verkehrsträger</a:t>
            </a:r>
            <a:r>
              <a:rPr lang="de-DE" dirty="0"/>
              <a:t>, Fahrradautobahn)</a:t>
            </a:r>
          </a:p>
          <a:p>
            <a:pPr lvl="0"/>
            <a:r>
              <a:rPr lang="de-DE" dirty="0" smtClean="0"/>
              <a:t>Fahrradwegebenutzung</a:t>
            </a:r>
          </a:p>
          <a:p>
            <a:pPr lvl="0"/>
            <a:r>
              <a:rPr lang="de-DE" dirty="0" smtClean="0"/>
              <a:t>Barrierefreiheit</a:t>
            </a:r>
            <a:endParaRPr lang="de-DE" dirty="0"/>
          </a:p>
          <a:p>
            <a:pPr lvl="0"/>
            <a:r>
              <a:rPr lang="de-DE" dirty="0"/>
              <a:t>Tempolimit</a:t>
            </a:r>
          </a:p>
          <a:p>
            <a:pPr lvl="0"/>
            <a:r>
              <a:rPr lang="de-DE" dirty="0"/>
              <a:t>Lärmschutz</a:t>
            </a:r>
          </a:p>
          <a:p>
            <a:pPr lvl="0"/>
            <a:r>
              <a:rPr lang="de-DE" dirty="0"/>
              <a:t>Emissionen</a:t>
            </a:r>
          </a:p>
          <a:p>
            <a:pPr lvl="0"/>
            <a:r>
              <a:rPr lang="de-DE" dirty="0"/>
              <a:t>Sicherheit</a:t>
            </a:r>
          </a:p>
          <a:p>
            <a:pPr lvl="0"/>
            <a:r>
              <a:rPr lang="de-DE" dirty="0"/>
              <a:t>Schulwege</a:t>
            </a:r>
          </a:p>
          <a:p>
            <a:pPr lvl="0"/>
            <a:r>
              <a:rPr lang="de-DE" dirty="0" err="1"/>
              <a:t>intermodalität</a:t>
            </a:r>
            <a:endParaRPr lang="de-DE" dirty="0"/>
          </a:p>
          <a:p>
            <a:pPr lvl="0"/>
            <a:r>
              <a:rPr lang="de-DE" dirty="0"/>
              <a:t>postfossile Mobilität</a:t>
            </a:r>
          </a:p>
          <a:p>
            <a:pPr lvl="0"/>
            <a:r>
              <a:rPr lang="de-DE" dirty="0"/>
              <a:t>Klimawandel/</a:t>
            </a:r>
            <a:r>
              <a:rPr lang="de-DE" dirty="0" smtClean="0"/>
              <a:t>Umwelt</a:t>
            </a:r>
          </a:p>
          <a:p>
            <a:r>
              <a:rPr lang="de-DE" dirty="0" smtClean="0"/>
              <a:t>Stadtplanung</a:t>
            </a:r>
          </a:p>
          <a:p>
            <a:r>
              <a:rPr lang="de-DE" dirty="0" smtClean="0"/>
              <a:t>Schienenstrecken ausbauen</a:t>
            </a:r>
          </a:p>
          <a:p>
            <a:r>
              <a:rPr lang="de-DE" dirty="0" smtClean="0"/>
              <a:t>Rückbau </a:t>
            </a:r>
            <a:r>
              <a:rPr lang="de-DE" dirty="0"/>
              <a:t>von </a:t>
            </a:r>
            <a:r>
              <a:rPr lang="de-DE" dirty="0" smtClean="0"/>
              <a:t>Straßen</a:t>
            </a:r>
          </a:p>
          <a:p>
            <a:r>
              <a:rPr lang="de-DE" dirty="0" smtClean="0"/>
              <a:t>Antriebstechnik/Antriebsstoffe</a:t>
            </a:r>
          </a:p>
          <a:p>
            <a:pPr lvl="0"/>
            <a:r>
              <a:rPr lang="de-DE" dirty="0" smtClean="0"/>
              <a:t>Wachstumsdogma: Verkehrswege </a:t>
            </a:r>
            <a:r>
              <a:rPr lang="de-DE" dirty="0"/>
              <a:t>= Transport-/</a:t>
            </a:r>
            <a:r>
              <a:rPr lang="de-DE" dirty="0" smtClean="0"/>
              <a:t>Wirtschaftswege</a:t>
            </a:r>
            <a:endParaRPr lang="de-DE" dirty="0"/>
          </a:p>
          <a:p>
            <a:endParaRPr lang="de-DE" dirty="0"/>
          </a:p>
          <a:p>
            <a:endParaRPr lang="de-DE" dirty="0"/>
          </a:p>
          <a:p>
            <a:pPr lvl="0"/>
            <a:endParaRPr lang="de-DE" dirty="0"/>
          </a:p>
        </p:txBody>
      </p:sp>
      <p:sp>
        <p:nvSpPr>
          <p:cNvPr id="4" name="Inhaltsplatzhalter 3"/>
          <p:cNvSpPr>
            <a:spLocks noGrp="1"/>
          </p:cNvSpPr>
          <p:nvPr>
            <p:ph sz="half" idx="2"/>
          </p:nvPr>
        </p:nvSpPr>
        <p:spPr>
          <a:xfrm>
            <a:off x="4648200" y="982134"/>
            <a:ext cx="4038600" cy="5537200"/>
          </a:xfrm>
        </p:spPr>
        <p:txBody>
          <a:bodyPr>
            <a:normAutofit fontScale="70000" lnSpcReduction="20000"/>
          </a:bodyPr>
          <a:lstStyle/>
          <a:p>
            <a:pPr lvl="0"/>
            <a:r>
              <a:rPr lang="de-DE" dirty="0" smtClean="0"/>
              <a:t>Konflikte</a:t>
            </a:r>
          </a:p>
          <a:p>
            <a:pPr lvl="1"/>
            <a:endParaRPr lang="de-DE" dirty="0" smtClean="0"/>
          </a:p>
          <a:p>
            <a:pPr lvl="1"/>
            <a:r>
              <a:rPr lang="de-DE" dirty="0" smtClean="0"/>
              <a:t>Fahrräder </a:t>
            </a:r>
            <a:r>
              <a:rPr lang="de-DE" dirty="0"/>
              <a:t>auf </a:t>
            </a:r>
            <a:r>
              <a:rPr lang="de-DE" dirty="0" smtClean="0"/>
              <a:t>Straße</a:t>
            </a:r>
          </a:p>
          <a:p>
            <a:pPr lvl="1"/>
            <a:r>
              <a:rPr lang="de-DE" dirty="0" smtClean="0"/>
              <a:t>Ausstiegszonen Bus</a:t>
            </a:r>
          </a:p>
          <a:p>
            <a:pPr lvl="1"/>
            <a:r>
              <a:rPr lang="de-DE" dirty="0" smtClean="0"/>
              <a:t>Schnelle </a:t>
            </a:r>
            <a:r>
              <a:rPr lang="de-DE" dirty="0" err="1" smtClean="0"/>
              <a:t>RadfahrerInnen</a:t>
            </a:r>
            <a:r>
              <a:rPr lang="de-DE" dirty="0" smtClean="0"/>
              <a:t> auf normalen Radwegen</a:t>
            </a:r>
          </a:p>
          <a:p>
            <a:pPr lvl="1"/>
            <a:r>
              <a:rPr lang="de-DE" dirty="0" smtClean="0"/>
              <a:t>Rechtsabbiegender Kraftfahrzeugverkehr</a:t>
            </a:r>
            <a:endParaRPr lang="de-DE" dirty="0"/>
          </a:p>
          <a:p>
            <a:pPr lvl="1"/>
            <a:r>
              <a:rPr lang="de-DE" dirty="0"/>
              <a:t>Sicherheit für Kinder</a:t>
            </a:r>
          </a:p>
          <a:p>
            <a:pPr lvl="1"/>
            <a:r>
              <a:rPr lang="de-DE" dirty="0"/>
              <a:t>Autogerechte Stadt</a:t>
            </a:r>
          </a:p>
          <a:p>
            <a:pPr lvl="1"/>
            <a:r>
              <a:rPr lang="de-DE" dirty="0"/>
              <a:t>Straßen für Autos und Lkw, denn die zahlen Kfz-Steuern und müssen einen Führerschein machen</a:t>
            </a:r>
          </a:p>
          <a:p>
            <a:pPr lvl="1"/>
            <a:r>
              <a:rPr lang="de-DE" dirty="0"/>
              <a:t>Reglementierung auch für </a:t>
            </a:r>
            <a:r>
              <a:rPr lang="de-DE" dirty="0" err="1"/>
              <a:t>RadfahrerInnen</a:t>
            </a:r>
            <a:r>
              <a:rPr lang="de-DE" dirty="0"/>
              <a:t> – Führerschein?</a:t>
            </a:r>
          </a:p>
          <a:p>
            <a:pPr lvl="1"/>
            <a:r>
              <a:rPr lang="de-DE" dirty="0"/>
              <a:t>Innovation Führerscheinprüfungen: Rad, Bus Auto ...</a:t>
            </a:r>
          </a:p>
          <a:p>
            <a:pPr lvl="0"/>
            <a:endParaRPr lang="de-DE" dirty="0"/>
          </a:p>
          <a:p>
            <a:pPr marL="0" indent="0">
              <a:buNone/>
            </a:pPr>
            <a:endParaRPr lang="de-DE" dirty="0"/>
          </a:p>
          <a:p>
            <a:endParaRPr lang="de-DE" dirty="0"/>
          </a:p>
        </p:txBody>
      </p:sp>
    </p:spTree>
    <p:extLst>
      <p:ext uri="{BB962C8B-B14F-4D97-AF65-F5344CB8AC3E}">
        <p14:creationId xmlns:p14="http://schemas.microsoft.com/office/powerpoint/2010/main" val="276028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90562"/>
          </a:xfrm>
        </p:spPr>
        <p:txBody>
          <a:bodyPr>
            <a:normAutofit/>
          </a:bodyPr>
          <a:lstStyle/>
          <a:p>
            <a:r>
              <a:rPr lang="de-DE" sz="2800" dirty="0" smtClean="0"/>
              <a:t>Herausforderungen </a:t>
            </a:r>
            <a:endParaRPr lang="de-DE" sz="2800" dirty="0"/>
          </a:p>
        </p:txBody>
      </p:sp>
      <p:sp>
        <p:nvSpPr>
          <p:cNvPr id="3" name="Inhaltsplatzhalter 2"/>
          <p:cNvSpPr>
            <a:spLocks noGrp="1"/>
          </p:cNvSpPr>
          <p:nvPr>
            <p:ph idx="1"/>
          </p:nvPr>
        </p:nvSpPr>
        <p:spPr>
          <a:xfrm>
            <a:off x="457200" y="1303868"/>
            <a:ext cx="8229600" cy="4822296"/>
          </a:xfrm>
        </p:spPr>
        <p:txBody>
          <a:bodyPr>
            <a:normAutofit fontScale="92500" lnSpcReduction="10000"/>
          </a:bodyPr>
          <a:lstStyle/>
          <a:p>
            <a:r>
              <a:rPr lang="de-DE" dirty="0"/>
              <a:t>Demografische </a:t>
            </a:r>
            <a:r>
              <a:rPr lang="de-DE" dirty="0" smtClean="0"/>
              <a:t>Umwälzungen</a:t>
            </a:r>
          </a:p>
          <a:p>
            <a:r>
              <a:rPr lang="de-DE" dirty="0" smtClean="0"/>
              <a:t>Neuorganisation der Infrastruktur </a:t>
            </a:r>
          </a:p>
          <a:p>
            <a:r>
              <a:rPr lang="de-DE" dirty="0" smtClean="0"/>
              <a:t>ÖPNV soll allgemeine </a:t>
            </a:r>
            <a:r>
              <a:rPr lang="de-DE" dirty="0"/>
              <a:t>Mobilität und gesellschaftliche Teilhabe </a:t>
            </a:r>
            <a:r>
              <a:rPr lang="de-DE" dirty="0" smtClean="0"/>
              <a:t>gewährleisten</a:t>
            </a:r>
          </a:p>
          <a:p>
            <a:pPr lvl="1"/>
            <a:r>
              <a:rPr lang="de-DE" dirty="0" smtClean="0"/>
              <a:t>muss wesentlich </a:t>
            </a:r>
            <a:r>
              <a:rPr lang="de-DE" dirty="0"/>
              <a:t>leistungsfähiger werden, gerade in ländlichen </a:t>
            </a:r>
            <a:r>
              <a:rPr lang="de-DE" dirty="0" smtClean="0"/>
              <a:t>Regionen;</a:t>
            </a:r>
          </a:p>
          <a:p>
            <a:pPr lvl="1"/>
            <a:r>
              <a:rPr lang="de-DE" dirty="0" smtClean="0"/>
              <a:t>Kreativität für neue Aufgaben</a:t>
            </a:r>
          </a:p>
          <a:p>
            <a:pPr lvl="1"/>
            <a:r>
              <a:rPr lang="de-DE" dirty="0" smtClean="0"/>
              <a:t>Ideen zur Effizienzsteigerung die </a:t>
            </a:r>
            <a:r>
              <a:rPr lang="de-DE" dirty="0"/>
              <a:t>helfen, </a:t>
            </a:r>
            <a:r>
              <a:rPr lang="de-DE" dirty="0" smtClean="0"/>
              <a:t>volkswirtschaftliche Kosten </a:t>
            </a:r>
            <a:r>
              <a:rPr lang="de-DE" dirty="0"/>
              <a:t>zu </a:t>
            </a:r>
            <a:r>
              <a:rPr lang="de-DE" dirty="0" smtClean="0"/>
              <a:t>reduzieren</a:t>
            </a:r>
          </a:p>
          <a:p>
            <a:pPr lvl="1"/>
            <a:r>
              <a:rPr lang="de-DE" dirty="0" smtClean="0"/>
              <a:t>Anreize für Vernetzung des ÖPNV und der regionalen Wirtschaft (Impulse </a:t>
            </a:r>
            <a:r>
              <a:rPr lang="de-DE" dirty="0"/>
              <a:t>für die heimische </a:t>
            </a:r>
            <a:r>
              <a:rPr lang="de-DE" dirty="0" smtClean="0"/>
              <a:t>Wertschöpfung)</a:t>
            </a:r>
            <a:endParaRPr lang="de-DE" dirty="0"/>
          </a:p>
          <a:p>
            <a:endParaRPr lang="de-DE" dirty="0"/>
          </a:p>
        </p:txBody>
      </p:sp>
    </p:spTree>
    <p:extLst>
      <p:ext uri="{BB962C8B-B14F-4D97-AF65-F5344CB8AC3E}">
        <p14:creationId xmlns:p14="http://schemas.microsoft.com/office/powerpoint/2010/main" val="178124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56695"/>
          </a:xfrm>
        </p:spPr>
        <p:txBody>
          <a:bodyPr>
            <a:normAutofit fontScale="90000"/>
          </a:bodyPr>
          <a:lstStyle/>
          <a:p>
            <a:r>
              <a:rPr lang="de-DE" dirty="0" err="1" smtClean="0"/>
              <a:t>Kombibus</a:t>
            </a:r>
            <a:endParaRPr lang="de-DE" dirty="0"/>
          </a:p>
        </p:txBody>
      </p:sp>
      <p:sp>
        <p:nvSpPr>
          <p:cNvPr id="3" name="Inhaltsplatzhalter 2"/>
          <p:cNvSpPr>
            <a:spLocks noGrp="1"/>
          </p:cNvSpPr>
          <p:nvPr>
            <p:ph idx="1"/>
          </p:nvPr>
        </p:nvSpPr>
        <p:spPr>
          <a:xfrm>
            <a:off x="457200" y="1054100"/>
            <a:ext cx="8229600" cy="5346700"/>
          </a:xfrm>
        </p:spPr>
        <p:txBody>
          <a:bodyPr>
            <a:noAutofit/>
          </a:bodyPr>
          <a:lstStyle/>
          <a:p>
            <a:pPr marL="0" indent="0">
              <a:buNone/>
            </a:pPr>
            <a:r>
              <a:rPr lang="de-DE" sz="2000" dirty="0"/>
              <a:t>Nach skandinavischem Vorbild befördert die </a:t>
            </a:r>
            <a:r>
              <a:rPr lang="de-DE" sz="2000" dirty="0" err="1"/>
              <a:t>Uckermärkische</a:t>
            </a:r>
            <a:r>
              <a:rPr lang="de-DE" sz="2000" dirty="0"/>
              <a:t> Verkehrsgesellschaft (UVG) seit September 2012 in ihren Linienbussen neben Personen zusätzlich auch Güter. Nach Abschluss des Modellprojekts läuft der Betrieb auf Basis des regulären Linienverkehrs inzwischen reibungslos. Der </a:t>
            </a:r>
            <a:r>
              <a:rPr lang="de-DE" sz="2000" dirty="0" err="1"/>
              <a:t>kombiBUS</a:t>
            </a:r>
            <a:r>
              <a:rPr lang="de-DE" sz="2000" dirty="0"/>
              <a:t> vernetzt auch Wirtschaftsakteure miteinander und etabliert dadurch einen dynamischen regionalen Markt, der vorher in dieser Form nicht existierte. Denn nun ist auch der kostengünstige Transport von Kleinstmengen möglich</a:t>
            </a:r>
            <a:r>
              <a:rPr lang="de-DE" sz="2000" dirty="0" smtClean="0"/>
              <a:t>.</a:t>
            </a:r>
          </a:p>
          <a:p>
            <a:pPr marL="0" indent="0">
              <a:buNone/>
            </a:pPr>
            <a:endParaRPr lang="de-DE" sz="2000" dirty="0" smtClean="0"/>
          </a:p>
          <a:p>
            <a:pPr marL="0" indent="0">
              <a:buNone/>
            </a:pPr>
            <a:r>
              <a:rPr lang="de-DE" sz="2000" dirty="0" smtClean="0"/>
              <a:t>Eigentlich </a:t>
            </a:r>
            <a:r>
              <a:rPr lang="de-DE" sz="2000" dirty="0"/>
              <a:t>als Mobilitätsprojekt begonnen, zieht </a:t>
            </a:r>
            <a:r>
              <a:rPr lang="de-DE" sz="2000" dirty="0" err="1"/>
              <a:t>kombiBUS</a:t>
            </a:r>
            <a:r>
              <a:rPr lang="de-DE" sz="2000" dirty="0"/>
              <a:t> mittlerweile ungeahnte Kreise. Die Belieferung lokaler Versorgungseinrichtungen wie Dorfläden und touristischer Stützpunkte mit Lebensmitteln heimischer Produzenten stärkt die Nahversorgung in der Region. Zusätzlich erobern </a:t>
            </a:r>
            <a:r>
              <a:rPr lang="de-DE" sz="2000" dirty="0" err="1"/>
              <a:t>uckermärkische</a:t>
            </a:r>
            <a:r>
              <a:rPr lang="de-DE" sz="2000" dirty="0"/>
              <a:t> Erzeugnisse dank </a:t>
            </a:r>
            <a:r>
              <a:rPr lang="de-DE" sz="2000" dirty="0" err="1"/>
              <a:t>kombiBUS</a:t>
            </a:r>
            <a:r>
              <a:rPr lang="de-DE" sz="2000" dirty="0"/>
              <a:t> neue Absatzmärkte. Die Linienbusse der UVG bündeln kleine Mengen in einer Station, wo dann die Reise der gesamten Ladung nach Berlin beginnt, in den Fahrzeugen eines starken Partners.</a:t>
            </a:r>
          </a:p>
          <a:p>
            <a:pPr marL="0" indent="0">
              <a:buNone/>
            </a:pPr>
            <a:r>
              <a:rPr lang="de-DE" sz="2000" dirty="0"/>
              <a:t> </a:t>
            </a:r>
          </a:p>
          <a:p>
            <a:pPr marL="0" indent="0">
              <a:buNone/>
            </a:pPr>
            <a:endParaRPr lang="de-DE" sz="2000" dirty="0"/>
          </a:p>
          <a:p>
            <a:endParaRPr lang="de-DE" sz="2000" dirty="0"/>
          </a:p>
        </p:txBody>
      </p:sp>
    </p:spTree>
    <p:extLst>
      <p:ext uri="{BB962C8B-B14F-4D97-AF65-F5344CB8AC3E}">
        <p14:creationId xmlns:p14="http://schemas.microsoft.com/office/powerpoint/2010/main" val="164415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14362"/>
          </a:xfrm>
        </p:spPr>
        <p:txBody>
          <a:bodyPr>
            <a:normAutofit/>
          </a:bodyPr>
          <a:lstStyle/>
          <a:p>
            <a:r>
              <a:rPr lang="de-DE" sz="2800" dirty="0" smtClean="0"/>
              <a:t>Lastenräder</a:t>
            </a:r>
            <a:endParaRPr lang="de-DE" sz="2800"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5250" b="5250"/>
          <a:stretch>
            <a:fillRect/>
          </a:stretch>
        </p:blipFill>
        <p:spPr bwMode="auto">
          <a:xfrm>
            <a:off x="1435100" y="889000"/>
            <a:ext cx="2946400" cy="1714500"/>
          </a:xfrm>
          <a:prstGeom prst="rect">
            <a:avLst/>
          </a:prstGeom>
          <a:noFill/>
          <a:ln>
            <a:noFill/>
          </a:ln>
        </p:spPr>
      </p:pic>
      <p:pic>
        <p:nvPicPr>
          <p:cNvPr id="5" name="Bild 4"/>
          <p:cNvPicPr/>
          <p:nvPr/>
        </p:nvPicPr>
        <p:blipFill>
          <a:blip r:embed="rId3">
            <a:extLst>
              <a:ext uri="{28A0092B-C50C-407E-A947-70E740481C1C}">
                <a14:useLocalDpi xmlns:a14="http://schemas.microsoft.com/office/drawing/2010/main" val="0"/>
              </a:ext>
            </a:extLst>
          </a:blip>
          <a:srcRect/>
          <a:stretch>
            <a:fillRect/>
          </a:stretch>
        </p:blipFill>
        <p:spPr bwMode="auto">
          <a:xfrm>
            <a:off x="5152071" y="3619500"/>
            <a:ext cx="2386965" cy="1605915"/>
          </a:xfrm>
          <a:prstGeom prst="rect">
            <a:avLst/>
          </a:prstGeom>
          <a:noFill/>
          <a:ln>
            <a:noFill/>
          </a:ln>
        </p:spPr>
      </p:pic>
      <p:pic>
        <p:nvPicPr>
          <p:cNvPr id="6" name="Bild 5"/>
          <p:cNvPicPr/>
          <p:nvPr/>
        </p:nvPicPr>
        <p:blipFill>
          <a:blip r:embed="rId4">
            <a:extLst>
              <a:ext uri="{28A0092B-C50C-407E-A947-70E740481C1C}">
                <a14:useLocalDpi xmlns:a14="http://schemas.microsoft.com/office/drawing/2010/main" val="0"/>
              </a:ext>
            </a:extLst>
          </a:blip>
          <a:srcRect/>
          <a:stretch>
            <a:fillRect/>
          </a:stretch>
        </p:blipFill>
        <p:spPr bwMode="auto">
          <a:xfrm>
            <a:off x="4961571" y="749300"/>
            <a:ext cx="3395345" cy="2451100"/>
          </a:xfrm>
          <a:prstGeom prst="rect">
            <a:avLst/>
          </a:prstGeom>
          <a:noFill/>
          <a:ln>
            <a:noFill/>
          </a:ln>
        </p:spPr>
      </p:pic>
      <p:pic>
        <p:nvPicPr>
          <p:cNvPr id="7" name="Bild 6"/>
          <p:cNvPicPr/>
          <p:nvPr/>
        </p:nvPicPr>
        <p:blipFill>
          <a:blip r:embed="rId5">
            <a:extLst>
              <a:ext uri="{28A0092B-C50C-407E-A947-70E740481C1C}">
                <a14:useLocalDpi xmlns:a14="http://schemas.microsoft.com/office/drawing/2010/main" val="0"/>
              </a:ext>
            </a:extLst>
          </a:blip>
          <a:srcRect/>
          <a:stretch>
            <a:fillRect/>
          </a:stretch>
        </p:blipFill>
        <p:spPr bwMode="auto">
          <a:xfrm>
            <a:off x="914399" y="2494915"/>
            <a:ext cx="3376295" cy="2873057"/>
          </a:xfrm>
          <a:prstGeom prst="rect">
            <a:avLst/>
          </a:prstGeom>
          <a:noFill/>
          <a:ln>
            <a:noFill/>
          </a:ln>
        </p:spPr>
      </p:pic>
    </p:spTree>
    <p:extLst>
      <p:ext uri="{BB962C8B-B14F-4D97-AF65-F5344CB8AC3E}">
        <p14:creationId xmlns:p14="http://schemas.microsoft.com/office/powerpoint/2010/main" val="337005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zukunft-mobilitaet.net/wp-content/uploads/2014/08/ablehnung-fahrrad-alltagsverkehrsmittel-radverkehr-subjektive-sicherheit.jpg"/>
          <p:cNvPicPr>
            <a:picLocks noChangeAspect="1" noChangeArrowheads="1"/>
          </p:cNvPicPr>
          <p:nvPr/>
        </p:nvPicPr>
        <p:blipFill>
          <a:blip r:embed="rId3"/>
          <a:srcRect/>
          <a:stretch>
            <a:fillRect/>
          </a:stretch>
        </p:blipFill>
        <p:spPr bwMode="auto">
          <a:xfrm>
            <a:off x="340467" y="311286"/>
            <a:ext cx="8444757" cy="59435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22829"/>
          </a:xfrm>
        </p:spPr>
        <p:txBody>
          <a:bodyPr>
            <a:normAutofit/>
          </a:bodyPr>
          <a:lstStyle/>
          <a:p>
            <a:r>
              <a:rPr lang="de-DE" sz="2800" dirty="0"/>
              <a:t>Mobilität in Stadt und ländlichen Regionen</a:t>
            </a:r>
          </a:p>
        </p:txBody>
      </p:sp>
      <p:sp>
        <p:nvSpPr>
          <p:cNvPr id="3" name="Inhaltsplatzhalter 2"/>
          <p:cNvSpPr>
            <a:spLocks noGrp="1"/>
          </p:cNvSpPr>
          <p:nvPr>
            <p:ph idx="1"/>
          </p:nvPr>
        </p:nvSpPr>
        <p:spPr>
          <a:xfrm>
            <a:off x="457200" y="1168400"/>
            <a:ext cx="8229600" cy="4957763"/>
          </a:xfrm>
        </p:spPr>
        <p:txBody>
          <a:bodyPr>
            <a:normAutofit fontScale="70000" lnSpcReduction="20000"/>
          </a:bodyPr>
          <a:lstStyle/>
          <a:p>
            <a:endParaRPr lang="de-DE" dirty="0" smtClean="0"/>
          </a:p>
          <a:p>
            <a:endParaRPr lang="de-DE" dirty="0" smtClean="0"/>
          </a:p>
          <a:p>
            <a:r>
              <a:rPr lang="de-DE" dirty="0"/>
              <a:t>Mobilität ist mehr als Verkehr</a:t>
            </a:r>
          </a:p>
          <a:p>
            <a:endParaRPr lang="de-DE" dirty="0"/>
          </a:p>
          <a:p>
            <a:r>
              <a:rPr lang="de-DE" dirty="0"/>
              <a:t>Mobilität heute</a:t>
            </a:r>
          </a:p>
          <a:p>
            <a:endParaRPr lang="de-DE" dirty="0"/>
          </a:p>
          <a:p>
            <a:r>
              <a:rPr lang="de-DE" dirty="0"/>
              <a:t>Radverkehr</a:t>
            </a:r>
          </a:p>
          <a:p>
            <a:pPr marL="0" indent="0">
              <a:buNone/>
            </a:pPr>
            <a:r>
              <a:rPr lang="de-DE" dirty="0"/>
              <a:t> </a:t>
            </a:r>
          </a:p>
          <a:p>
            <a:r>
              <a:rPr lang="de-DE" dirty="0"/>
              <a:t>Antworten Autoindustrie</a:t>
            </a:r>
          </a:p>
          <a:p>
            <a:endParaRPr lang="de-DE" dirty="0"/>
          </a:p>
          <a:p>
            <a:r>
              <a:rPr lang="de-DE" dirty="0"/>
              <a:t>Mobilität und </a:t>
            </a:r>
            <a:r>
              <a:rPr lang="de-DE" dirty="0" smtClean="0"/>
              <a:t>Klimaschutz</a:t>
            </a:r>
            <a:endParaRPr lang="de-DE" dirty="0"/>
          </a:p>
          <a:p>
            <a:pPr marL="0" indent="0">
              <a:buNone/>
            </a:pPr>
            <a:endParaRPr lang="de-DE" dirty="0"/>
          </a:p>
          <a:p>
            <a:r>
              <a:rPr lang="de-DE" dirty="0"/>
              <a:t>Aufgaben für die Kommunalpolitik</a:t>
            </a:r>
          </a:p>
          <a:p>
            <a:endParaRPr lang="de-DE" dirty="0"/>
          </a:p>
        </p:txBody>
      </p:sp>
    </p:spTree>
    <p:extLst>
      <p:ext uri="{BB962C8B-B14F-4D97-AF65-F5344CB8AC3E}">
        <p14:creationId xmlns:p14="http://schemas.microsoft.com/office/powerpoint/2010/main" val="316423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zukunft-mobilitaet.net/wp-content/uploads/2014/08/radverkehr-erwartung-politik-mehr-radwege.jpg"/>
          <p:cNvPicPr>
            <a:picLocks noChangeAspect="1" noChangeArrowheads="1"/>
          </p:cNvPicPr>
          <p:nvPr/>
        </p:nvPicPr>
        <p:blipFill>
          <a:blip r:embed="rId2"/>
          <a:srcRect/>
          <a:stretch>
            <a:fillRect/>
          </a:stretch>
        </p:blipFill>
        <p:spPr bwMode="auto">
          <a:xfrm>
            <a:off x="155575" y="744334"/>
            <a:ext cx="8686800" cy="51054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603" y="288098"/>
            <a:ext cx="7886700" cy="350730"/>
          </a:xfrm>
        </p:spPr>
        <p:txBody>
          <a:bodyPr>
            <a:normAutofit fontScale="90000"/>
          </a:bodyPr>
          <a:lstStyle/>
          <a:p>
            <a:r>
              <a:rPr lang="de-DE" sz="1000" dirty="0"/>
              <a:t>Klausur am 27.1.2015 des rot-grünen Arbeitskreises Wirtschaft, Arbeit, Verkehr, Susanne Menge</a:t>
            </a:r>
            <a:r>
              <a:rPr lang="de-DE" sz="1000" dirty="0" smtClean="0"/>
              <a:t/>
            </a:r>
            <a:br>
              <a:rPr lang="de-DE" sz="1000" dirty="0" smtClean="0"/>
            </a:br>
            <a:endParaRPr lang="de-DE" sz="1000" dirty="0"/>
          </a:p>
        </p:txBody>
      </p:sp>
      <p:pic>
        <p:nvPicPr>
          <p:cNvPr id="4" name="Inhaltsplatzhalter 3"/>
          <p:cNvPicPr>
            <a:picLocks noGrp="1" noChangeAspect="1"/>
          </p:cNvPicPr>
          <p:nvPr>
            <p:ph idx="1"/>
          </p:nvPr>
        </p:nvPicPr>
        <p:blipFill>
          <a:blip r:embed="rId2"/>
          <a:stretch>
            <a:fillRect/>
          </a:stretch>
        </p:blipFill>
        <p:spPr>
          <a:xfrm>
            <a:off x="1596837" y="1354666"/>
            <a:ext cx="5993705" cy="4460306"/>
          </a:xfrm>
          <a:prstGeom prst="rect">
            <a:avLst/>
          </a:prstGeom>
        </p:spPr>
      </p:pic>
    </p:spTree>
    <p:extLst>
      <p:ext uri="{BB962C8B-B14F-4D97-AF65-F5344CB8AC3E}">
        <p14:creationId xmlns:p14="http://schemas.microsoft.com/office/powerpoint/2010/main" val="417848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9544" y="440283"/>
            <a:ext cx="7886700" cy="223597"/>
          </a:xfrm>
        </p:spPr>
        <p:txBody>
          <a:bodyPr>
            <a:normAutofit fontScale="90000"/>
          </a:bodyPr>
          <a:lstStyle/>
          <a:p>
            <a:r>
              <a:rPr lang="de-DE" sz="1000" dirty="0" smtClean="0"/>
              <a:t>Klausur am 27.1.2015 des rot-grünen Arbeitskreises Wirtschaft, Arbeit, Verkehr, Susanne Menge</a:t>
            </a:r>
            <a:endParaRPr lang="de-DE" sz="1000" dirty="0"/>
          </a:p>
        </p:txBody>
      </p:sp>
      <p:pic>
        <p:nvPicPr>
          <p:cNvPr id="4" name="Inhaltsplatzhalter 3"/>
          <p:cNvPicPr>
            <a:picLocks noGrp="1" noChangeAspect="1"/>
          </p:cNvPicPr>
          <p:nvPr>
            <p:ph idx="1"/>
          </p:nvPr>
        </p:nvPicPr>
        <p:blipFill>
          <a:blip r:embed="rId2"/>
          <a:stretch>
            <a:fillRect/>
          </a:stretch>
        </p:blipFill>
        <p:spPr>
          <a:xfrm>
            <a:off x="958242" y="1294704"/>
            <a:ext cx="7528002" cy="4081850"/>
          </a:xfrm>
          <a:prstGeom prst="rect">
            <a:avLst/>
          </a:prstGeom>
        </p:spPr>
      </p:pic>
    </p:spTree>
    <p:extLst>
      <p:ext uri="{BB962C8B-B14F-4D97-AF65-F5344CB8AC3E}">
        <p14:creationId xmlns:p14="http://schemas.microsoft.com/office/powerpoint/2010/main" val="4260399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167319" y="977084"/>
            <a:ext cx="7003915"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 weit kommt man mit 1 kg CO2/Person:  </a:t>
            </a:r>
          </a:p>
          <a:p>
            <a:pPr marL="0" marR="0" lvl="0" indent="0" algn="l" defTabSz="914400" rtl="0" eaLnBrk="1" fontAlgn="base" latinLnBrk="0" hangingPunct="1">
              <a:lnSpc>
                <a:spcPct val="100000"/>
              </a:lnSpc>
              <a:spcBef>
                <a:spcPct val="0"/>
              </a:spcBef>
              <a:spcAft>
                <a:spcPct val="0"/>
              </a:spcAft>
              <a:buClrTx/>
              <a:buSzTx/>
              <a:buFontTx/>
              <a:buNone/>
              <a:tabLst/>
            </a:pPr>
            <a:endParaRPr lang="de-DE" sz="24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Flugzeug 		  		  2,7 km</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Porsche Cayenne S 	 	  3,6 km</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VW Golf 		  		  7,7 km</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Smart (</a:t>
            </a:r>
            <a:r>
              <a:rPr kumimoji="0" lang="de-DE"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Coupe</a:t>
            </a: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12,3 km</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Linienbus				13,3 km</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Fernzug 				19,2 km</a:t>
            </a:r>
            <a:endParaRPr kumimoji="0" lang="de-DE"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Reisebus 				31,4 km</a:t>
            </a: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Datenbasis: Umweltbundesamt; in: Stolz, Matthias &amp; </a:t>
            </a:r>
            <a:r>
              <a:rPr kumimoji="0" lang="de-DE"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Häntzschel</a:t>
            </a:r>
            <a:r>
              <a:rPr kumimoji="0" 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Ole (2010): Die Große Jahresschau. Alles, was 2010 wichtig ist.  </a:t>
            </a:r>
            <a:r>
              <a:rPr kumimoji="0" lang="de-DE"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Knaur</a:t>
            </a:r>
            <a:r>
              <a:rPr kumimoji="0" 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Verlag.</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74828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311280"/>
          </a:xfrm>
        </p:spPr>
        <p:txBody>
          <a:bodyPr>
            <a:normAutofit/>
          </a:bodyPr>
          <a:lstStyle/>
          <a:p>
            <a:r>
              <a:rPr lang="de-DE" sz="1000" dirty="0"/>
              <a:t>Klausur am 27.1.2015 des rot-grünen Arbeitskreises Wirtschaft, Arbeit, Verkehr, Susanne Menge</a:t>
            </a:r>
          </a:p>
        </p:txBody>
      </p:sp>
      <p:sp>
        <p:nvSpPr>
          <p:cNvPr id="3" name="Inhaltsplatzhalter 2"/>
          <p:cNvSpPr>
            <a:spLocks noGrp="1"/>
          </p:cNvSpPr>
          <p:nvPr>
            <p:ph idx="1"/>
          </p:nvPr>
        </p:nvSpPr>
        <p:spPr/>
        <p:txBody>
          <a:bodyPr>
            <a:normAutofit fontScale="85000" lnSpcReduction="20000"/>
          </a:bodyPr>
          <a:lstStyle/>
          <a:p>
            <a:pPr marL="0" indent="0">
              <a:buNone/>
            </a:pPr>
            <a:r>
              <a:rPr lang="en-US" dirty="0" smtClean="0"/>
              <a:t>IPCC (Intergovernmental Penal on Climate Change):</a:t>
            </a:r>
          </a:p>
          <a:p>
            <a:pPr marL="0" indent="0">
              <a:buNone/>
            </a:pPr>
            <a:r>
              <a:rPr lang="en-US" dirty="0" err="1" smtClean="0"/>
              <a:t>Klimawandel</a:t>
            </a:r>
            <a:r>
              <a:rPr lang="en-US" dirty="0" smtClean="0"/>
              <a:t> und seine </a:t>
            </a:r>
            <a:r>
              <a:rPr lang="en-US" dirty="0" err="1" smtClean="0"/>
              <a:t>dramatischen</a:t>
            </a:r>
            <a:r>
              <a:rPr lang="en-US" dirty="0" smtClean="0"/>
              <a:t> </a:t>
            </a:r>
            <a:r>
              <a:rPr lang="en-US" dirty="0" err="1" smtClean="0"/>
              <a:t>Folgen</a:t>
            </a:r>
            <a:r>
              <a:rPr lang="en-US" dirty="0" smtClean="0"/>
              <a:t>, </a:t>
            </a:r>
            <a:r>
              <a:rPr lang="en-US" dirty="0" err="1" smtClean="0"/>
              <a:t>wenn</a:t>
            </a:r>
            <a:r>
              <a:rPr lang="en-US" dirty="0" smtClean="0"/>
              <a:t> </a:t>
            </a:r>
            <a:r>
              <a:rPr lang="en-US" dirty="0" err="1" smtClean="0"/>
              <a:t>wir</a:t>
            </a:r>
            <a:r>
              <a:rPr lang="en-US" dirty="0" smtClean="0"/>
              <a:t> </a:t>
            </a:r>
            <a:r>
              <a:rPr lang="en-US" dirty="0" err="1" smtClean="0"/>
              <a:t>jetzt</a:t>
            </a:r>
            <a:r>
              <a:rPr lang="en-US" dirty="0" smtClean="0"/>
              <a:t> </a:t>
            </a:r>
            <a:r>
              <a:rPr lang="en-US" dirty="0" err="1" smtClean="0"/>
              <a:t>nicht</a:t>
            </a:r>
            <a:r>
              <a:rPr lang="en-US" dirty="0" smtClean="0"/>
              <a:t> </a:t>
            </a:r>
            <a:r>
              <a:rPr lang="en-US" dirty="0" err="1" smtClean="0"/>
              <a:t>handeln</a:t>
            </a:r>
            <a:r>
              <a:rPr lang="en-US" dirty="0" smtClean="0"/>
              <a:t>.</a:t>
            </a:r>
          </a:p>
          <a:p>
            <a:pPr marL="0" indent="0">
              <a:buNone/>
            </a:pPr>
            <a:r>
              <a:rPr lang="de-DE" dirty="0" smtClean="0"/>
              <a:t>Verschiedene Optionen sind </a:t>
            </a:r>
            <a:r>
              <a:rPr lang="de-DE" dirty="0" err="1" smtClean="0"/>
              <a:t>verfügbar</a:t>
            </a:r>
            <a:r>
              <a:rPr lang="de-DE" dirty="0" smtClean="0"/>
              <a:t>, mit denen die </a:t>
            </a:r>
            <a:r>
              <a:rPr lang="de-DE" dirty="0" err="1" smtClean="0"/>
              <a:t>Erwärmung</a:t>
            </a:r>
            <a:r>
              <a:rPr lang="de-DE" dirty="0" smtClean="0"/>
              <a:t> auf 2 °C wahrscheinlich </a:t>
            </a:r>
            <a:r>
              <a:rPr lang="de-DE" dirty="0" err="1" smtClean="0"/>
              <a:t>beschränkt</a:t>
            </a:r>
            <a:r>
              <a:rPr lang="de-DE" dirty="0" smtClean="0"/>
              <a:t> werden kann. Die jetzigen </a:t>
            </a:r>
            <a:r>
              <a:rPr lang="de-DE" dirty="0" err="1" smtClean="0"/>
              <a:t>Minderungspläne</a:t>
            </a:r>
            <a:r>
              <a:rPr lang="de-DE" dirty="0" smtClean="0"/>
              <a:t> sind dazu nicht ausreichend. In den von IPCC untersuchten Szenarien ist zur wahrscheinlichen Einhaltung der 2 °C Obergrenze eine Reduktion der globalen Treibhausgasemissionen in allen Sektoren bis zum Jahr 2050 von 40 % bis 70 % </a:t>
            </a:r>
            <a:r>
              <a:rPr lang="de-DE" dirty="0" err="1" smtClean="0"/>
              <a:t>gegenüber</a:t>
            </a:r>
            <a:r>
              <a:rPr lang="de-DE" dirty="0" smtClean="0"/>
              <a:t> dem Jahr 2010 notwendig und Emissionen nahe null bzw. darunter im Jahr 2100. </a:t>
            </a:r>
            <a:endParaRPr lang="de-DE" dirty="0"/>
          </a:p>
        </p:txBody>
      </p:sp>
    </p:spTree>
    <p:extLst>
      <p:ext uri="{BB962C8B-B14F-4D97-AF65-F5344CB8AC3E}">
        <p14:creationId xmlns:p14="http://schemas.microsoft.com/office/powerpoint/2010/main" val="343787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4294967295"/>
          </p:nvPr>
        </p:nvSpPr>
        <p:spPr>
          <a:xfrm>
            <a:off x="533400" y="1600200"/>
            <a:ext cx="8142288" cy="4205288"/>
          </a:xfrm>
        </p:spPr>
        <p:txBody>
          <a:bodyPr/>
          <a:lstStyle/>
          <a:p>
            <a:pPr marL="1816100" indent="-863600" eaLnBrk="1" hangingPunct="1">
              <a:lnSpc>
                <a:spcPct val="90000"/>
              </a:lnSpc>
              <a:buFontTx/>
              <a:buNone/>
            </a:pPr>
            <a:endParaRPr lang="en-GB" sz="2000" b="1">
              <a:solidFill>
                <a:schemeClr val="bg2"/>
              </a:solidFill>
              <a:latin typeface="Arial" charset="0"/>
            </a:endParaRPr>
          </a:p>
          <a:p>
            <a:pPr marL="1816100" indent="-863600" eaLnBrk="1" hangingPunct="1">
              <a:lnSpc>
                <a:spcPct val="90000"/>
              </a:lnSpc>
              <a:buFontTx/>
              <a:buNone/>
            </a:pPr>
            <a:endParaRPr lang="en-GB" sz="2000" b="1">
              <a:solidFill>
                <a:schemeClr val="bg2"/>
              </a:solidFill>
              <a:latin typeface="Arial" charset="0"/>
            </a:endParaRPr>
          </a:p>
          <a:p>
            <a:pPr marL="1816100" indent="-863600" eaLnBrk="1" hangingPunct="1">
              <a:lnSpc>
                <a:spcPct val="90000"/>
              </a:lnSpc>
              <a:buFontTx/>
              <a:buNone/>
            </a:pPr>
            <a:endParaRPr lang="de-DE" sz="2000" b="1">
              <a:solidFill>
                <a:schemeClr val="bg2"/>
              </a:solidFill>
              <a:latin typeface="Arial" charset="0"/>
            </a:endParaRPr>
          </a:p>
          <a:p>
            <a:pPr marL="1816100" indent="-863600" eaLnBrk="1" hangingPunct="1">
              <a:lnSpc>
                <a:spcPct val="90000"/>
              </a:lnSpc>
              <a:buFontTx/>
              <a:buNone/>
            </a:pPr>
            <a:endParaRPr lang="de-DE" sz="2000" b="1">
              <a:solidFill>
                <a:schemeClr val="bg2"/>
              </a:solidFill>
              <a:latin typeface="Arial" charset="0"/>
            </a:endParaRPr>
          </a:p>
        </p:txBody>
      </p:sp>
      <p:pic>
        <p:nvPicPr>
          <p:cNvPr id="15363"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68338"/>
            <a:ext cx="8675688"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feld 1"/>
          <p:cNvSpPr txBox="1">
            <a:spLocks noChangeArrowheads="1"/>
          </p:cNvSpPr>
          <p:nvPr/>
        </p:nvSpPr>
        <p:spPr bwMode="auto">
          <a:xfrm>
            <a:off x="663575" y="5862638"/>
            <a:ext cx="2216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bg2"/>
                </a:solidFill>
                <a:latin typeface="Arial" charset="0"/>
                <a:ea typeface="ＭＳ Ｐゴシック" charset="0"/>
                <a:cs typeface="Arial" charset="0"/>
              </a:defRPr>
            </a:lvl1pPr>
            <a:lvl2pPr marL="742950" indent="-285750" eaLnBrk="0" hangingPunct="0">
              <a:defRPr sz="2400" b="1">
                <a:solidFill>
                  <a:schemeClr val="bg2"/>
                </a:solidFill>
                <a:latin typeface="Arial" charset="0"/>
                <a:ea typeface="Arial" charset="0"/>
                <a:cs typeface="Arial" charset="0"/>
              </a:defRPr>
            </a:lvl2pPr>
            <a:lvl3pPr marL="1143000" indent="-228600" eaLnBrk="0" hangingPunct="0">
              <a:defRPr sz="2400" b="1">
                <a:solidFill>
                  <a:schemeClr val="bg2"/>
                </a:solidFill>
                <a:latin typeface="Arial" charset="0"/>
                <a:ea typeface="Arial" charset="0"/>
                <a:cs typeface="Arial" charset="0"/>
              </a:defRPr>
            </a:lvl3pPr>
            <a:lvl4pPr marL="1600200" indent="-228600" eaLnBrk="0" hangingPunct="0">
              <a:defRPr sz="2400" b="1">
                <a:solidFill>
                  <a:schemeClr val="bg2"/>
                </a:solidFill>
                <a:latin typeface="Arial" charset="0"/>
                <a:ea typeface="Arial" charset="0"/>
                <a:cs typeface="Arial" charset="0"/>
              </a:defRPr>
            </a:lvl4pPr>
            <a:lvl5pPr marL="2057400" indent="-228600" eaLnBrk="0" hangingPunct="0">
              <a:defRPr sz="2400" b="1">
                <a:solidFill>
                  <a:schemeClr val="bg2"/>
                </a:solidFill>
                <a:latin typeface="Arial" charset="0"/>
                <a:ea typeface="Arial" charset="0"/>
                <a:cs typeface="Arial" charset="0"/>
              </a:defRPr>
            </a:lvl5pPr>
            <a:lvl6pPr marL="2514600" indent="-228600" eaLnBrk="0" fontAlgn="base" hangingPunct="0">
              <a:spcBef>
                <a:spcPct val="0"/>
              </a:spcBef>
              <a:spcAft>
                <a:spcPct val="0"/>
              </a:spcAft>
              <a:defRPr sz="2400" b="1">
                <a:solidFill>
                  <a:schemeClr val="bg2"/>
                </a:solidFill>
                <a:latin typeface="Arial" charset="0"/>
                <a:ea typeface="Arial" charset="0"/>
                <a:cs typeface="Arial" charset="0"/>
              </a:defRPr>
            </a:lvl6pPr>
            <a:lvl7pPr marL="2971800" indent="-228600" eaLnBrk="0" fontAlgn="base" hangingPunct="0">
              <a:spcBef>
                <a:spcPct val="0"/>
              </a:spcBef>
              <a:spcAft>
                <a:spcPct val="0"/>
              </a:spcAft>
              <a:defRPr sz="2400" b="1">
                <a:solidFill>
                  <a:schemeClr val="bg2"/>
                </a:solidFill>
                <a:latin typeface="Arial" charset="0"/>
                <a:ea typeface="Arial" charset="0"/>
                <a:cs typeface="Arial" charset="0"/>
              </a:defRPr>
            </a:lvl7pPr>
            <a:lvl8pPr marL="3429000" indent="-228600" eaLnBrk="0" fontAlgn="base" hangingPunct="0">
              <a:spcBef>
                <a:spcPct val="0"/>
              </a:spcBef>
              <a:spcAft>
                <a:spcPct val="0"/>
              </a:spcAft>
              <a:defRPr sz="2400" b="1">
                <a:solidFill>
                  <a:schemeClr val="bg2"/>
                </a:solidFill>
                <a:latin typeface="Arial" charset="0"/>
                <a:ea typeface="Arial" charset="0"/>
                <a:cs typeface="Arial" charset="0"/>
              </a:defRPr>
            </a:lvl8pPr>
            <a:lvl9pPr marL="3886200" indent="-228600" eaLnBrk="0" fontAlgn="base" hangingPunct="0">
              <a:spcBef>
                <a:spcPct val="0"/>
              </a:spcBef>
              <a:spcAft>
                <a:spcPct val="0"/>
              </a:spcAft>
              <a:defRPr sz="2400" b="1">
                <a:solidFill>
                  <a:schemeClr val="bg2"/>
                </a:solidFill>
                <a:latin typeface="Arial" charset="0"/>
                <a:ea typeface="Arial" charset="0"/>
                <a:cs typeface="Arial" charset="0"/>
              </a:defRPr>
            </a:lvl9pPr>
          </a:lstStyle>
          <a:p>
            <a:pPr eaLnBrk="1" hangingPunct="1"/>
            <a:r>
              <a:rPr lang="de-DE" sz="900"/>
              <a:t>Quelle: http://www.carbontracker.org</a:t>
            </a:r>
          </a:p>
        </p:txBody>
      </p:sp>
    </p:spTree>
    <p:extLst>
      <p:ext uri="{BB962C8B-B14F-4D97-AF65-F5344CB8AC3E}">
        <p14:creationId xmlns:p14="http://schemas.microsoft.com/office/powerpoint/2010/main" val="1375233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1000" fill="hold"/>
                                        <p:tgtEl>
                                          <p:spTgt spid="2723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72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293949"/>
          </a:xfrm>
        </p:spPr>
        <p:txBody>
          <a:bodyPr>
            <a:normAutofit fontScale="90000"/>
          </a:bodyPr>
          <a:lstStyle/>
          <a:p>
            <a:r>
              <a:rPr lang="de-DE" sz="1000" dirty="0"/>
              <a:t>Klausur am 27.1.2015 des rot-grünen Arbeitskreises Wirtschaft, Arbeit, Verkehr, Susanne Menge</a:t>
            </a:r>
            <a:br>
              <a:rPr lang="de-DE" sz="1000" dirty="0"/>
            </a:br>
            <a:endParaRPr lang="de-DE" sz="1000" dirty="0"/>
          </a:p>
        </p:txBody>
      </p:sp>
      <p:pic>
        <p:nvPicPr>
          <p:cNvPr id="4" name="Picture 2"/>
          <p:cNvPicPr>
            <a:picLocks noGrp="1"/>
          </p:cNvPicPr>
          <p:nvPr>
            <p:ph idx="1"/>
          </p:nvPr>
        </p:nvPicPr>
        <p:blipFill>
          <a:blip r:embed="rId2">
            <a:extLst>
              <a:ext uri="{28A0092B-C50C-407E-A947-70E740481C1C}">
                <a14:useLocalDpi xmlns:a14="http://schemas.microsoft.com/office/drawing/2010/main" val="0"/>
              </a:ext>
            </a:extLst>
          </a:blip>
          <a:srcRect t="16169" b="16169"/>
          <a:stretch>
            <a:fillRect/>
          </a:stretch>
        </p:blipFill>
        <p:spPr bwMode="auto">
          <a:xfrm>
            <a:off x="470238" y="964501"/>
            <a:ext cx="8045113" cy="5212463"/>
          </a:xfrm>
          <a:prstGeom prst="rect">
            <a:avLst/>
          </a:prstGeom>
          <a:noFill/>
          <a:ln>
            <a:noFill/>
          </a:ln>
          <a:effectLst/>
          <a:extLst/>
        </p:spPr>
      </p:pic>
    </p:spTree>
    <p:extLst>
      <p:ext uri="{BB962C8B-B14F-4D97-AF65-F5344CB8AC3E}">
        <p14:creationId xmlns:p14="http://schemas.microsoft.com/office/powerpoint/2010/main" val="59227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835835" y="1265129"/>
            <a:ext cx="4894337" cy="4894336"/>
          </a:xfrm>
          <a:prstGeom prst="rect">
            <a:avLst/>
          </a:prstGeom>
        </p:spPr>
      </p:pic>
      <p:sp>
        <p:nvSpPr>
          <p:cNvPr id="3" name="Titel 2"/>
          <p:cNvSpPr>
            <a:spLocks noGrp="1"/>
          </p:cNvSpPr>
          <p:nvPr>
            <p:ph type="title"/>
          </p:nvPr>
        </p:nvSpPr>
        <p:spPr>
          <a:xfrm>
            <a:off x="628650" y="365126"/>
            <a:ext cx="7886700" cy="298754"/>
          </a:xfrm>
        </p:spPr>
        <p:txBody>
          <a:bodyPr>
            <a:normAutofit/>
          </a:bodyPr>
          <a:lstStyle/>
          <a:p>
            <a:r>
              <a:rPr lang="de-DE" sz="1000" dirty="0"/>
              <a:t>Klausur am 27.1.2015 des rot-grünen Arbeitskreises Wirtschaft, Arbeit, Verkehr, </a:t>
            </a:r>
            <a:r>
              <a:rPr lang="de-DE" sz="1000" dirty="0" smtClean="0"/>
              <a:t>Susanne Menge</a:t>
            </a:r>
            <a:endParaRPr lang="de-DE" sz="1000" dirty="0"/>
          </a:p>
        </p:txBody>
      </p:sp>
    </p:spTree>
    <p:extLst>
      <p:ext uri="{BB962C8B-B14F-4D97-AF65-F5344CB8AC3E}">
        <p14:creationId xmlns:p14="http://schemas.microsoft.com/office/powerpoint/2010/main" val="168259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678" y="365126"/>
            <a:ext cx="7886700" cy="298754"/>
          </a:xfrm>
        </p:spPr>
        <p:txBody>
          <a:bodyPr>
            <a:normAutofit/>
          </a:bodyPr>
          <a:lstStyle/>
          <a:p>
            <a:r>
              <a:rPr lang="de-DE" sz="1000" dirty="0"/>
              <a:t>Klausur am 27.1.2015 des rot-grünen Arbeitskreises Wirtschaft, Arbeit, Verkehr, Susanne Menge</a:t>
            </a:r>
          </a:p>
        </p:txBody>
      </p:sp>
      <p:pic>
        <p:nvPicPr>
          <p:cNvPr id="4" name="Inhaltsplatzhalter 3"/>
          <p:cNvPicPr>
            <a:picLocks noGrp="1" noChangeAspect="1"/>
          </p:cNvPicPr>
          <p:nvPr>
            <p:ph idx="1"/>
          </p:nvPr>
        </p:nvPicPr>
        <p:blipFill>
          <a:blip r:embed="rId2"/>
          <a:stretch>
            <a:fillRect/>
          </a:stretch>
        </p:blipFill>
        <p:spPr>
          <a:xfrm>
            <a:off x="1735627" y="814193"/>
            <a:ext cx="5345273" cy="5345273"/>
          </a:xfrm>
          <a:prstGeom prst="rect">
            <a:avLst/>
          </a:prstGeom>
        </p:spPr>
      </p:pic>
    </p:spTree>
    <p:extLst>
      <p:ext uri="{BB962C8B-B14F-4D97-AF65-F5344CB8AC3E}">
        <p14:creationId xmlns:p14="http://schemas.microsoft.com/office/powerpoint/2010/main" val="1297182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298754"/>
          </a:xfrm>
        </p:spPr>
        <p:txBody>
          <a:bodyPr>
            <a:normAutofit/>
          </a:bodyPr>
          <a:lstStyle/>
          <a:p>
            <a:r>
              <a:rPr lang="de-DE" sz="1000" dirty="0"/>
              <a:t>Klausur am 27.1.2015 des rot-grünen Arbeitskreises Wirtschaft, Arbeit, Verkehr, Susanne Menge</a:t>
            </a:r>
          </a:p>
        </p:txBody>
      </p:sp>
      <p:sp>
        <p:nvSpPr>
          <p:cNvPr id="3" name="Inhaltsplatzhalter 2"/>
          <p:cNvSpPr>
            <a:spLocks noGrp="1"/>
          </p:cNvSpPr>
          <p:nvPr>
            <p:ph idx="1"/>
          </p:nvPr>
        </p:nvSpPr>
        <p:spPr>
          <a:xfrm>
            <a:off x="628650" y="1315233"/>
            <a:ext cx="7886700" cy="4861730"/>
          </a:xfrm>
        </p:spPr>
        <p:txBody>
          <a:bodyPr>
            <a:normAutofit fontScale="62500" lnSpcReduction="20000"/>
          </a:bodyPr>
          <a:lstStyle/>
          <a:p>
            <a:pPr marL="0" indent="0">
              <a:buNone/>
            </a:pPr>
            <a:r>
              <a:rPr lang="de-DE" dirty="0" smtClean="0"/>
              <a:t>Trends, die in Richtung einer zunehmenden Verlagerung zeigen, gibt es bereits heute:</a:t>
            </a:r>
          </a:p>
          <a:p>
            <a:pPr marL="0" indent="0">
              <a:buNone/>
            </a:pPr>
            <a:r>
              <a:rPr lang="de-DE" dirty="0" smtClean="0"/>
              <a:t>Der Fahrradanteil an den Wegen lag im Jahr 2008 bei etwa 10 %, hat sich jedoch zwischen 2008 und 2012 von 10% auf 13,7% </a:t>
            </a:r>
            <a:r>
              <a:rPr lang="de-DE" dirty="0" err="1" smtClean="0"/>
              <a:t>erhöht</a:t>
            </a:r>
            <a:r>
              <a:rPr lang="de-DE" dirty="0" smtClean="0"/>
              <a:t>. </a:t>
            </a:r>
          </a:p>
          <a:p>
            <a:pPr marL="0" indent="0">
              <a:buNone/>
            </a:pPr>
            <a:r>
              <a:rPr lang="de-DE" dirty="0" smtClean="0"/>
              <a:t>Der Anteil des motorisierten Individualverkehrs (MIV) ist in derselben Zeit </a:t>
            </a:r>
            <a:r>
              <a:rPr lang="de-DE" dirty="0" err="1" smtClean="0"/>
              <a:t>zurück</a:t>
            </a:r>
            <a:r>
              <a:rPr lang="de-DE" dirty="0" smtClean="0"/>
              <a:t> gegangen (</a:t>
            </a:r>
            <a:r>
              <a:rPr lang="de-DE" dirty="0" err="1" smtClean="0"/>
              <a:t>Follmer</a:t>
            </a:r>
            <a:r>
              <a:rPr lang="de-DE" dirty="0" smtClean="0"/>
              <a:t> et al. 2010; Streit &amp; </a:t>
            </a:r>
            <a:r>
              <a:rPr lang="de-DE" dirty="0" err="1" smtClean="0"/>
              <a:t>Weiss</a:t>
            </a:r>
            <a:r>
              <a:rPr lang="de-DE" dirty="0" smtClean="0"/>
              <a:t> 2013). </a:t>
            </a:r>
          </a:p>
          <a:p>
            <a:pPr marL="0" indent="0">
              <a:buNone/>
            </a:pPr>
            <a:r>
              <a:rPr lang="de-DE" dirty="0" smtClean="0"/>
              <a:t>Insgesamt gewinnt das Fahrrad langsam an Akzeptanz und ein besseres Image. Vor allem im urbanen Raum und in Kombination mit anderen Verkehrsmitteln ist es als Fortbewegungsmittel zunehmend attraktiv. </a:t>
            </a:r>
          </a:p>
          <a:p>
            <a:pPr marL="0" indent="0">
              <a:buNone/>
            </a:pPr>
            <a:r>
              <a:rPr lang="de-DE" dirty="0" smtClean="0"/>
              <a:t>Werden jedoch nur kurze Wege vom Pkw auf das Rad verlagert, so ist der Klimaschutzbeitrag begrenzt: </a:t>
            </a:r>
          </a:p>
          <a:p>
            <a:pPr marL="0" indent="0">
              <a:buNone/>
            </a:pPr>
            <a:r>
              <a:rPr lang="de-DE" b="1" u="sng" dirty="0" smtClean="0"/>
              <a:t>90 % der Pkw-Emissionen entstehen auf Distanzen </a:t>
            </a:r>
            <a:r>
              <a:rPr lang="de-DE" b="1" u="sng" dirty="0" err="1" smtClean="0"/>
              <a:t>über</a:t>
            </a:r>
            <a:r>
              <a:rPr lang="de-DE" b="1" u="sng" dirty="0" smtClean="0"/>
              <a:t> 5 km.</a:t>
            </a:r>
            <a:r>
              <a:rPr lang="de-DE" dirty="0" smtClean="0"/>
              <a:t> </a:t>
            </a:r>
          </a:p>
          <a:p>
            <a:pPr marL="0" indent="0">
              <a:buNone/>
            </a:pPr>
            <a:r>
              <a:rPr lang="de-DE" dirty="0" smtClean="0"/>
              <a:t>Durch neue Optionen wie </a:t>
            </a:r>
            <a:r>
              <a:rPr lang="de-DE" dirty="0" err="1" smtClean="0"/>
              <a:t>Pedelecs</a:t>
            </a:r>
            <a:r>
              <a:rPr lang="de-DE" dirty="0" smtClean="0"/>
              <a:t> und </a:t>
            </a:r>
            <a:r>
              <a:rPr lang="de-DE" dirty="0" err="1" smtClean="0"/>
              <a:t>Lastenfahrräder</a:t>
            </a:r>
            <a:r>
              <a:rPr lang="de-DE" dirty="0" smtClean="0"/>
              <a:t> in Kombination mit einer entsprechenden Infrastruktur steigt der Aktionsradius des Fahrrads und damit dessen Verlagerungspotenzial. </a:t>
            </a:r>
            <a:endParaRPr lang="de-DE" dirty="0"/>
          </a:p>
        </p:txBody>
      </p:sp>
    </p:spTree>
    <p:extLst>
      <p:ext uri="{BB962C8B-B14F-4D97-AF65-F5344CB8AC3E}">
        <p14:creationId xmlns:p14="http://schemas.microsoft.com/office/powerpoint/2010/main" val="286517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742311458"/>
              </p:ext>
            </p:extLst>
          </p:nvPr>
        </p:nvGraphicFramePr>
        <p:xfrm>
          <a:off x="686551" y="497672"/>
          <a:ext cx="7861008" cy="5978605"/>
        </p:xfrm>
        <a:graphic>
          <a:graphicData uri="http://schemas.openxmlformats.org/presentationml/2006/ole">
            <mc:AlternateContent xmlns:mc="http://schemas.openxmlformats.org/markup-compatibility/2006">
              <mc:Choice xmlns:v="urn:schemas-microsoft-com:vml" Requires="v">
                <p:oleObj spid="_x0000_s2058" name="Dokument" r:id="rId4" imgW="5765800" imgH="4927600" progId="Word.Document.12">
                  <p:embed/>
                </p:oleObj>
              </mc:Choice>
              <mc:Fallback>
                <p:oleObj name="Dokument" r:id="rId4" imgW="5765800" imgH="4927600" progId="Word.Document.12">
                  <p:embed/>
                  <p:pic>
                    <p:nvPicPr>
                      <p:cNvPr id="0" name=""/>
                      <p:cNvPicPr/>
                      <p:nvPr/>
                    </p:nvPicPr>
                    <p:blipFill>
                      <a:blip r:embed="rId5"/>
                      <a:stretch>
                        <a:fillRect/>
                      </a:stretch>
                    </p:blipFill>
                    <p:spPr>
                      <a:xfrm>
                        <a:off x="686551" y="497672"/>
                        <a:ext cx="7861008" cy="5978605"/>
                      </a:xfrm>
                      <a:prstGeom prst="rect">
                        <a:avLst/>
                      </a:prstGeom>
                    </p:spPr>
                  </p:pic>
                </p:oleObj>
              </mc:Fallback>
            </mc:AlternateContent>
          </a:graphicData>
        </a:graphic>
      </p:graphicFrame>
    </p:spTree>
    <p:extLst>
      <p:ext uri="{BB962C8B-B14F-4D97-AF65-F5344CB8AC3E}">
        <p14:creationId xmlns:p14="http://schemas.microsoft.com/office/powerpoint/2010/main" val="101791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286228"/>
          </a:xfrm>
        </p:spPr>
        <p:txBody>
          <a:bodyPr>
            <a:normAutofit/>
          </a:bodyPr>
          <a:lstStyle/>
          <a:p>
            <a:r>
              <a:rPr lang="de-DE" sz="1000" dirty="0"/>
              <a:t>Klausur am 27.1.2015 des rot-grünen Arbeitskreises Wirtschaft, Arbeit, Verkehr, Susanne Menge</a:t>
            </a:r>
          </a:p>
        </p:txBody>
      </p:sp>
      <p:sp>
        <p:nvSpPr>
          <p:cNvPr id="3" name="Inhaltsplatzhalter 2"/>
          <p:cNvSpPr>
            <a:spLocks noGrp="1"/>
          </p:cNvSpPr>
          <p:nvPr>
            <p:ph idx="1"/>
          </p:nvPr>
        </p:nvSpPr>
        <p:spPr>
          <a:xfrm>
            <a:off x="628650" y="1315233"/>
            <a:ext cx="7886700" cy="4861730"/>
          </a:xfrm>
        </p:spPr>
        <p:txBody>
          <a:bodyPr>
            <a:normAutofit fontScale="70000" lnSpcReduction="20000"/>
          </a:bodyPr>
          <a:lstStyle/>
          <a:p>
            <a:pPr marL="0" indent="0">
              <a:buNone/>
            </a:pPr>
            <a:r>
              <a:rPr lang="de-DE" dirty="0" smtClean="0"/>
              <a:t>Suffizienz darf kein Verbot sein, sondern muss gemeinsam mit Veränderungen unserer Infrastruktursysteme diskutiert werden.</a:t>
            </a:r>
          </a:p>
          <a:p>
            <a:pPr marL="0" indent="0">
              <a:buNone/>
            </a:pPr>
            <a:endParaRPr lang="de-DE" dirty="0"/>
          </a:p>
          <a:p>
            <a:pPr marL="0" indent="0">
              <a:buNone/>
            </a:pPr>
            <a:endParaRPr lang="de-DE" dirty="0" smtClean="0"/>
          </a:p>
          <a:p>
            <a:pPr marL="0" indent="0">
              <a:buNone/>
            </a:pPr>
            <a:r>
              <a:rPr lang="de-DE" dirty="0" smtClean="0"/>
              <a:t>Notwendig sind:</a:t>
            </a:r>
          </a:p>
          <a:p>
            <a:r>
              <a:rPr lang="de-DE" dirty="0" smtClean="0"/>
              <a:t>	zielgerichtete, konstante und konsistente Ausrichtung aller Einflussfaktoren</a:t>
            </a:r>
          </a:p>
          <a:p>
            <a:r>
              <a:rPr lang="de-DE" dirty="0" smtClean="0"/>
              <a:t>	einfach nutzbare Angebote – komfortabel, transparent (Mobilitätskarte)</a:t>
            </a:r>
          </a:p>
          <a:p>
            <a:r>
              <a:rPr lang="de-DE" dirty="0" smtClean="0"/>
              <a:t>	Möglichkeiten zum Ausprobieren</a:t>
            </a:r>
          </a:p>
          <a:p>
            <a:r>
              <a:rPr lang="de-DE" dirty="0" smtClean="0"/>
              <a:t>	Vermitteln, vorbereiten, einbeziehen</a:t>
            </a:r>
          </a:p>
          <a:p>
            <a:r>
              <a:rPr lang="de-DE" dirty="0" smtClean="0"/>
              <a:t>	Mobilitätskompetenz fördern</a:t>
            </a:r>
          </a:p>
          <a:p>
            <a:r>
              <a:rPr lang="de-DE" dirty="0" smtClean="0"/>
              <a:t>	Fahrschulangebote verändern</a:t>
            </a:r>
          </a:p>
          <a:p>
            <a:r>
              <a:rPr lang="de-DE" dirty="0" smtClean="0"/>
              <a:t>	Kritische Lebenssituationen einbeziehen (Neubürger)</a:t>
            </a:r>
          </a:p>
          <a:p>
            <a:endParaRPr lang="de-DE" dirty="0"/>
          </a:p>
        </p:txBody>
      </p:sp>
    </p:spTree>
    <p:extLst>
      <p:ext uri="{BB962C8B-B14F-4D97-AF65-F5344CB8AC3E}">
        <p14:creationId xmlns:p14="http://schemas.microsoft.com/office/powerpoint/2010/main" val="3887080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286228"/>
          </a:xfrm>
        </p:spPr>
        <p:txBody>
          <a:bodyPr>
            <a:normAutofit/>
          </a:bodyPr>
          <a:lstStyle/>
          <a:p>
            <a:r>
              <a:rPr lang="de-DE" sz="1000" dirty="0"/>
              <a:t>Klausur am 27.1.2015 des rot-grünen Arbeitskreises Wirtschaft, Arbeit, Verkehr, Susanne Menge</a:t>
            </a:r>
          </a:p>
        </p:txBody>
      </p:sp>
      <p:sp>
        <p:nvSpPr>
          <p:cNvPr id="3" name="Inhaltsplatzhalter 2"/>
          <p:cNvSpPr>
            <a:spLocks noGrp="1"/>
          </p:cNvSpPr>
          <p:nvPr>
            <p:ph idx="1"/>
          </p:nvPr>
        </p:nvSpPr>
        <p:spPr/>
        <p:txBody>
          <a:bodyPr/>
          <a:lstStyle/>
          <a:p>
            <a:pPr marL="0" indent="0">
              <a:buNone/>
            </a:pPr>
            <a:r>
              <a:rPr lang="de-DE" dirty="0" smtClean="0"/>
              <a:t>Gute Beispiele:</a:t>
            </a:r>
          </a:p>
          <a:p>
            <a:r>
              <a:rPr lang="de-DE" dirty="0" smtClean="0"/>
              <a:t>Stockholm:  ÖPNV-Anteil &gt; 50%, MIV: 19%</a:t>
            </a:r>
          </a:p>
          <a:p>
            <a:r>
              <a:rPr lang="de-DE" dirty="0" smtClean="0"/>
              <a:t>Wien: 365-€ Jahres-ticket (2012) -&gt;  Mehreinnahmen</a:t>
            </a:r>
          </a:p>
          <a:p>
            <a:r>
              <a:rPr lang="de-DE" dirty="0" smtClean="0"/>
              <a:t>Kopenhagen: Radanteil Pendler 50%</a:t>
            </a:r>
          </a:p>
          <a:p>
            <a:r>
              <a:rPr lang="de-DE" dirty="0" smtClean="0"/>
              <a:t>	Berlin: minus 6% MIV, Verdoppelung Radverkehr</a:t>
            </a:r>
          </a:p>
          <a:p>
            <a:endParaRPr lang="de-DE" dirty="0"/>
          </a:p>
        </p:txBody>
      </p:sp>
    </p:spTree>
    <p:extLst>
      <p:ext uri="{BB962C8B-B14F-4D97-AF65-F5344CB8AC3E}">
        <p14:creationId xmlns:p14="http://schemas.microsoft.com/office/powerpoint/2010/main" val="760222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420" y="252392"/>
            <a:ext cx="7886700" cy="311280"/>
          </a:xfrm>
        </p:spPr>
        <p:txBody>
          <a:bodyPr>
            <a:normAutofit/>
          </a:bodyPr>
          <a:lstStyle/>
          <a:p>
            <a:r>
              <a:rPr lang="de-DE" sz="1000" dirty="0"/>
              <a:t>Klausur am 27.1.2015 des rot-grünen Arbeitskreises Wirtschaft, Arbeit, Verkehr, Susanne Menge</a:t>
            </a:r>
          </a:p>
        </p:txBody>
      </p:sp>
      <p:pic>
        <p:nvPicPr>
          <p:cNvPr id="4" name="Inhaltsplatzhalter 3"/>
          <p:cNvPicPr>
            <a:picLocks noGrp="1" noChangeAspect="1"/>
          </p:cNvPicPr>
          <p:nvPr>
            <p:ph idx="1"/>
          </p:nvPr>
        </p:nvPicPr>
        <p:blipFill>
          <a:blip r:embed="rId2"/>
          <a:stretch>
            <a:fillRect/>
          </a:stretch>
        </p:blipFill>
        <p:spPr>
          <a:xfrm>
            <a:off x="1919930" y="1427967"/>
            <a:ext cx="5827824" cy="4722312"/>
          </a:xfrm>
          <a:prstGeom prst="rect">
            <a:avLst/>
          </a:prstGeom>
        </p:spPr>
      </p:pic>
    </p:spTree>
    <p:extLst>
      <p:ext uri="{BB962C8B-B14F-4D97-AF65-F5344CB8AC3E}">
        <p14:creationId xmlns:p14="http://schemas.microsoft.com/office/powerpoint/2010/main" val="318693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261176"/>
          </a:xfrm>
        </p:spPr>
        <p:txBody>
          <a:bodyPr>
            <a:normAutofit/>
          </a:bodyPr>
          <a:lstStyle/>
          <a:p>
            <a:r>
              <a:rPr lang="de-DE" sz="1000" dirty="0"/>
              <a:t>Klausur am 27.1.2015 des rot-grünen Arbeitskreises Wirtschaft, Arbeit, Verkehr, Susanne Menge</a:t>
            </a:r>
          </a:p>
        </p:txBody>
      </p:sp>
      <p:pic>
        <p:nvPicPr>
          <p:cNvPr id="4" name="Inhaltsplatzhalter 3" descr="http://www.zukunft-mobilitaet.net/wp-content/uploads/2011/05/fahrradfreundliche-u-bahn-station-chicago-tune-koshy-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2263" y="1114816"/>
            <a:ext cx="4236929" cy="5386192"/>
          </a:xfrm>
          <a:prstGeom prst="rect">
            <a:avLst/>
          </a:prstGeom>
          <a:noFill/>
          <a:ln>
            <a:noFill/>
          </a:ln>
        </p:spPr>
      </p:pic>
    </p:spTree>
    <p:extLst>
      <p:ext uri="{BB962C8B-B14F-4D97-AF65-F5344CB8AC3E}">
        <p14:creationId xmlns:p14="http://schemas.microsoft.com/office/powerpoint/2010/main" val="169571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286228"/>
          </a:xfrm>
        </p:spPr>
        <p:txBody>
          <a:bodyPr>
            <a:normAutofit/>
          </a:bodyPr>
          <a:lstStyle/>
          <a:p>
            <a:r>
              <a:rPr lang="de-DE" sz="1000" dirty="0"/>
              <a:t>Klausur am 27.1.2015 des rot-grünen Arbeitskreises Wirtschaft, Arbeit, Verkehr, Susanne Menge</a:t>
            </a:r>
          </a:p>
        </p:txBody>
      </p:sp>
      <p:pic>
        <p:nvPicPr>
          <p:cNvPr id="4" name="Inhaltsplatzhalter 3"/>
          <p:cNvPicPr>
            <a:picLocks noGrp="1" noChangeAspect="1"/>
          </p:cNvPicPr>
          <p:nvPr>
            <p:ph idx="1"/>
          </p:nvPr>
        </p:nvPicPr>
        <p:blipFill>
          <a:blip r:embed="rId2"/>
          <a:stretch>
            <a:fillRect/>
          </a:stretch>
        </p:blipFill>
        <p:spPr>
          <a:xfrm>
            <a:off x="1579537" y="776614"/>
            <a:ext cx="6151492" cy="5767110"/>
          </a:xfrm>
          <a:prstGeom prst="rect">
            <a:avLst/>
          </a:prstGeom>
        </p:spPr>
      </p:pic>
    </p:spTree>
    <p:extLst>
      <p:ext uri="{BB962C8B-B14F-4D97-AF65-F5344CB8AC3E}">
        <p14:creationId xmlns:p14="http://schemas.microsoft.com/office/powerpoint/2010/main" val="189926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3562"/>
          </a:xfrm>
        </p:spPr>
        <p:txBody>
          <a:bodyPr>
            <a:normAutofit/>
          </a:bodyPr>
          <a:lstStyle/>
          <a:p>
            <a:r>
              <a:rPr lang="de-DE" sz="2800" dirty="0" smtClean="0"/>
              <a:t>Was können wir tun?</a:t>
            </a:r>
            <a:endParaRPr lang="de-DE" sz="2800" dirty="0"/>
          </a:p>
        </p:txBody>
      </p:sp>
      <p:sp>
        <p:nvSpPr>
          <p:cNvPr id="3" name="Inhaltsplatzhalter 2"/>
          <p:cNvSpPr>
            <a:spLocks noGrp="1"/>
          </p:cNvSpPr>
          <p:nvPr>
            <p:ph idx="1"/>
          </p:nvPr>
        </p:nvSpPr>
        <p:spPr/>
        <p:txBody>
          <a:bodyPr>
            <a:normAutofit fontScale="77500" lnSpcReduction="20000"/>
          </a:bodyPr>
          <a:lstStyle/>
          <a:p>
            <a:r>
              <a:rPr lang="de-DE" dirty="0"/>
              <a:t>Radverkehr stärken/Fahrradinfrastruktur stärken</a:t>
            </a:r>
          </a:p>
          <a:p>
            <a:pPr lvl="1"/>
            <a:r>
              <a:rPr lang="de-DE" dirty="0"/>
              <a:t>Radtourismus</a:t>
            </a:r>
          </a:p>
          <a:p>
            <a:pPr lvl="1"/>
            <a:r>
              <a:rPr lang="de-DE" dirty="0"/>
              <a:t>Rad und Beruf</a:t>
            </a:r>
          </a:p>
          <a:p>
            <a:r>
              <a:rPr lang="de-DE" dirty="0"/>
              <a:t>Beitritt AGFK</a:t>
            </a:r>
          </a:p>
          <a:p>
            <a:r>
              <a:rPr lang="de-DE" dirty="0"/>
              <a:t>Elektromobilität und Infrastruktur stärken</a:t>
            </a:r>
          </a:p>
          <a:p>
            <a:r>
              <a:rPr lang="de-DE" dirty="0"/>
              <a:t>Antriebssysteme/Antriebsstoffe = Verkehrsunternehmen</a:t>
            </a:r>
          </a:p>
          <a:p>
            <a:r>
              <a:rPr lang="de-DE" dirty="0"/>
              <a:t>Runde Tische Klimaschutz und Verkehr</a:t>
            </a:r>
          </a:p>
          <a:p>
            <a:r>
              <a:rPr lang="de-DE" dirty="0"/>
              <a:t>Haushaltspläne = Modal Split/Ausgaben pro Person für Straße, Rad, ÖPNV</a:t>
            </a:r>
          </a:p>
          <a:p>
            <a:r>
              <a:rPr lang="de-DE" dirty="0"/>
              <a:t>Vernetzung der Verkehrsträger (Ride &amp; Bike, </a:t>
            </a:r>
            <a:r>
              <a:rPr lang="de-DE" dirty="0" err="1"/>
              <a:t>Carsharing</a:t>
            </a:r>
            <a:r>
              <a:rPr lang="de-DE" dirty="0"/>
              <a:t>, Busse (auch Bürgerbusse), Idee </a:t>
            </a:r>
            <a:r>
              <a:rPr lang="de-DE" dirty="0" err="1"/>
              <a:t>Kombibus</a:t>
            </a:r>
            <a:r>
              <a:rPr lang="de-DE" dirty="0"/>
              <a:t>, Radtransport</a:t>
            </a:r>
          </a:p>
          <a:p>
            <a:endParaRPr lang="de-DE" dirty="0"/>
          </a:p>
        </p:txBody>
      </p:sp>
    </p:spTree>
    <p:extLst>
      <p:ext uri="{BB962C8B-B14F-4D97-AF65-F5344CB8AC3E}">
        <p14:creationId xmlns:p14="http://schemas.microsoft.com/office/powerpoint/2010/main" val="391350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273702"/>
          </a:xfrm>
        </p:spPr>
        <p:txBody>
          <a:bodyPr>
            <a:normAutofit/>
          </a:bodyPr>
          <a:lstStyle/>
          <a:p>
            <a:r>
              <a:rPr lang="de-DE" sz="1000" dirty="0"/>
              <a:t>Klausur am 27.1.2015 des rot-grünen Arbeitskreises Wirtschaft, Arbeit, Verkehr, Susanne Menge</a:t>
            </a:r>
          </a:p>
        </p:txBody>
      </p:sp>
      <p:sp>
        <p:nvSpPr>
          <p:cNvPr id="3" name="Inhaltsplatzhalter 2"/>
          <p:cNvSpPr>
            <a:spLocks noGrp="1"/>
          </p:cNvSpPr>
          <p:nvPr>
            <p:ph idx="1"/>
          </p:nvPr>
        </p:nvSpPr>
        <p:spPr/>
        <p:txBody>
          <a:bodyPr/>
          <a:lstStyle/>
          <a:p>
            <a:pPr marL="0" indent="0" algn="ctr">
              <a:buNone/>
            </a:pPr>
            <a:r>
              <a:rPr lang="de-DE" dirty="0" smtClean="0"/>
              <a:t>Nachhaltigkeit und Infrastruktursystem: </a:t>
            </a:r>
          </a:p>
          <a:p>
            <a:pPr marL="0" indent="0" algn="ctr">
              <a:buNone/>
            </a:pPr>
            <a:endParaRPr lang="de-DE" dirty="0"/>
          </a:p>
          <a:p>
            <a:pPr marL="0" indent="0" algn="ctr">
              <a:buNone/>
            </a:pPr>
            <a:r>
              <a:rPr lang="de-DE" dirty="0" smtClean="0"/>
              <a:t>Technische Veränderungen reichen nicht - Verhaltensänderungen sind ebenfalls notwendig.</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409988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http://footprintnetwork.org/images/article_uploads/xmas-tree-infographic.jpg"/>
          <p:cNvPicPr>
            <a:picLocks noGrp="1"/>
          </p:cNvPicPr>
          <p:nvPr>
            <p:ph idx="4294967295"/>
          </p:nvPr>
        </p:nvPicPr>
        <p:blipFill>
          <a:blip r:embed="rId2"/>
          <a:srcRect/>
          <a:stretch>
            <a:fillRect/>
          </a:stretch>
        </p:blipFill>
        <p:spPr bwMode="auto">
          <a:xfrm>
            <a:off x="1050587" y="588524"/>
            <a:ext cx="7441457" cy="5510719"/>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440268"/>
            <a:ext cx="8229600" cy="6062132"/>
          </a:xfrm>
        </p:spPr>
        <p:txBody>
          <a:bodyPr/>
          <a:lstStyle/>
          <a:p>
            <a:r>
              <a:rPr lang="de-DE" dirty="0" smtClean="0"/>
              <a:t>Dankeschön fürs</a:t>
            </a:r>
            <a:br>
              <a:rPr lang="de-DE" dirty="0" smtClean="0"/>
            </a:br>
            <a:r>
              <a:rPr lang="de-DE" dirty="0" smtClean="0"/>
              <a:t>Zuhören</a:t>
            </a:r>
            <a:br>
              <a:rPr lang="de-DE" dirty="0" smtClean="0"/>
            </a:br>
            <a:r>
              <a:rPr lang="de-DE" dirty="0" smtClean="0">
                <a:sym typeface="Wingdings"/>
              </a:rPr>
              <a:t/>
            </a:r>
            <a:br>
              <a:rPr lang="de-DE" dirty="0" smtClean="0">
                <a:sym typeface="Wingdings"/>
              </a:rPr>
            </a:br>
            <a:endParaRPr lang="de-DE" dirty="0"/>
          </a:p>
        </p:txBody>
      </p:sp>
      <p:pic>
        <p:nvPicPr>
          <p:cNvPr id="5" name="Inhaltsplatzhalter 3"/>
          <p:cNvPicPr>
            <a:picLocks noChangeAspect="1"/>
          </p:cNvPicPr>
          <p:nvPr/>
        </p:nvPicPr>
        <p:blipFill>
          <a:blip r:embed="rId2"/>
          <a:srcRect l="24693" r="24693"/>
          <a:stretch>
            <a:fillRect/>
          </a:stretch>
        </p:blipFill>
        <p:spPr>
          <a:xfrm>
            <a:off x="2638775" y="3572933"/>
            <a:ext cx="3851837" cy="2675467"/>
          </a:xfrm>
          <a:prstGeom prst="rect">
            <a:avLst/>
          </a:prstGeom>
        </p:spPr>
      </p:pic>
    </p:spTree>
    <p:extLst>
      <p:ext uri="{BB962C8B-B14F-4D97-AF65-F5344CB8AC3E}">
        <p14:creationId xmlns:p14="http://schemas.microsoft.com/office/powerpoint/2010/main" val="232514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sz="2800" dirty="0" smtClean="0">
                <a:latin typeface="Arial" pitchFamily="34" charset="0"/>
              </a:rPr>
              <a:t>Mobilität ist mehr als Verkehr!</a:t>
            </a:r>
            <a:endParaRPr lang="de-DE" sz="2800" dirty="0"/>
          </a:p>
        </p:txBody>
      </p:sp>
      <p:sp>
        <p:nvSpPr>
          <p:cNvPr id="8" name="Inhaltsplatzhalter 7"/>
          <p:cNvSpPr>
            <a:spLocks noGrp="1"/>
          </p:cNvSpPr>
          <p:nvPr>
            <p:ph idx="1"/>
          </p:nvPr>
        </p:nvSpPr>
        <p:spPr>
          <a:xfrm>
            <a:off x="457200" y="2003898"/>
            <a:ext cx="8229600" cy="4649821"/>
          </a:xfrm>
        </p:spPr>
        <p:txBody>
          <a:bodyPr>
            <a:normAutofit/>
          </a:bodyPr>
          <a:lstStyle/>
          <a:p>
            <a:r>
              <a:rPr lang="de-DE" sz="1800" dirty="0" smtClean="0">
                <a:latin typeface="Arial" pitchFamily="34" charset="0"/>
              </a:rPr>
              <a:t>Mobilität ist mehr als Verkehr und Verkehrsinfrastruktur</a:t>
            </a:r>
          </a:p>
          <a:p>
            <a:endParaRPr lang="de-DE" sz="1800" dirty="0" smtClean="0">
              <a:latin typeface="Arial" pitchFamily="34" charset="0"/>
            </a:endParaRPr>
          </a:p>
          <a:p>
            <a:pPr lvl="1">
              <a:lnSpc>
                <a:spcPct val="110000"/>
              </a:lnSpc>
            </a:pPr>
            <a:r>
              <a:rPr lang="de-DE" sz="1800" dirty="0" smtClean="0">
                <a:latin typeface="Arial" pitchFamily="34" charset="0"/>
              </a:rPr>
              <a:t>Mobilität eröffnet erst die Möglichkeit gesellschaftlicher und wirtschaftlicher Teilhabe, ist Interaktion und Kommunikation</a:t>
            </a:r>
          </a:p>
          <a:p>
            <a:pPr lvl="1">
              <a:lnSpc>
                <a:spcPct val="110000"/>
              </a:lnSpc>
              <a:buNone/>
            </a:pPr>
            <a:endParaRPr lang="de-DE" sz="1800" dirty="0" smtClean="0">
              <a:latin typeface="Arial" pitchFamily="34" charset="0"/>
            </a:endParaRPr>
          </a:p>
          <a:p>
            <a:pPr lvl="1">
              <a:lnSpc>
                <a:spcPct val="110000"/>
              </a:lnSpc>
            </a:pPr>
            <a:r>
              <a:rPr lang="de-DE" sz="1800" dirty="0" smtClean="0">
                <a:latin typeface="Arial" pitchFamily="34" charset="0"/>
              </a:rPr>
              <a:t>Entscheidung sich Fortzubewegen (weshalb?) und auf welche Weise sich Fortzubewegen oder zu Reisen (wie?) </a:t>
            </a:r>
          </a:p>
          <a:p>
            <a:pPr lvl="1">
              <a:lnSpc>
                <a:spcPct val="110000"/>
              </a:lnSpc>
              <a:buNone/>
            </a:pPr>
            <a:endParaRPr lang="de-DE" sz="1800" i="1" dirty="0" smtClean="0">
              <a:solidFill>
                <a:srgbClr val="0000FF"/>
              </a:solidFill>
              <a:latin typeface="Arial" pitchFamily="34" charset="0"/>
            </a:endParaRPr>
          </a:p>
          <a:p>
            <a:pPr lvl="1">
              <a:lnSpc>
                <a:spcPct val="110000"/>
              </a:lnSpc>
              <a:buNone/>
            </a:pPr>
            <a:endParaRPr lang="de-DE" sz="1800" i="1" dirty="0" smtClean="0">
              <a:solidFill>
                <a:srgbClr val="0000FF"/>
              </a:solidFill>
              <a:latin typeface="Arial" pitchFamily="34" charset="0"/>
            </a:endParaRPr>
          </a:p>
          <a:p>
            <a:pPr lvl="1">
              <a:lnSpc>
                <a:spcPct val="110000"/>
              </a:lnSpc>
              <a:buNone/>
            </a:pPr>
            <a:endParaRPr lang="de-DE" sz="1800" i="1" dirty="0" smtClean="0">
              <a:solidFill>
                <a:srgbClr val="0000FF"/>
              </a:solidFill>
              <a:latin typeface="Arial" pitchFamily="34" charset="0"/>
            </a:endParaRPr>
          </a:p>
          <a:p>
            <a:pPr lvl="1">
              <a:lnSpc>
                <a:spcPct val="110000"/>
              </a:lnSpc>
              <a:buNone/>
            </a:pPr>
            <a:endParaRPr lang="de-DE" sz="1800" i="1" dirty="0" smtClean="0">
              <a:solidFill>
                <a:srgbClr val="0000FF"/>
              </a:solidFill>
              <a:latin typeface="Arial" pitchFamily="34" charset="0"/>
            </a:endParaRPr>
          </a:p>
          <a:p>
            <a:pPr lvl="1">
              <a:lnSpc>
                <a:spcPct val="110000"/>
              </a:lnSpc>
            </a:pPr>
            <a:endParaRPr lang="de-DE" sz="1800" i="1" dirty="0">
              <a:solidFill>
                <a:srgbClr val="0000FF"/>
              </a:solidFill>
              <a:latin typeface="Arial" pitchFamily="34" charset="0"/>
            </a:endParaRPr>
          </a:p>
          <a:p>
            <a:pPr lvl="1">
              <a:lnSpc>
                <a:spcPct val="110000"/>
              </a:lnSpc>
            </a:pPr>
            <a:endParaRPr lang="de-DE" sz="1800" dirty="0" smtClean="0">
              <a:latin typeface="Arial" pitchFamily="34" charset="0"/>
            </a:endParaRPr>
          </a:p>
          <a:p>
            <a:pPr>
              <a:buNone/>
            </a:pP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86000" y="1443841"/>
            <a:ext cx="4572000" cy="4524316"/>
          </a:xfrm>
          <a:prstGeom prst="rect">
            <a:avLst/>
          </a:prstGeom>
        </p:spPr>
        <p:txBody>
          <a:bodyPr>
            <a:spAutoFit/>
          </a:bodyPr>
          <a:lstStyle/>
          <a:p>
            <a:r>
              <a:rPr lang="de-DE" b="1" dirty="0" smtClean="0">
                <a:hlinkClick r:id="rId2"/>
              </a:rPr>
              <a:t>Bundesregierung, BMU:</a:t>
            </a:r>
          </a:p>
          <a:p>
            <a:endParaRPr lang="de-DE" b="1" dirty="0" smtClean="0">
              <a:hlinkClick r:id="rId2"/>
            </a:endParaRPr>
          </a:p>
          <a:p>
            <a:r>
              <a:rPr lang="de-DE" b="1" dirty="0" smtClean="0">
                <a:hlinkClick r:id="rId2"/>
              </a:rPr>
              <a:t>Verkehr</a:t>
            </a:r>
            <a:endParaRPr lang="de-DE" b="1" dirty="0">
              <a:hlinkClick r:id="rId2"/>
            </a:endParaRPr>
          </a:p>
          <a:p>
            <a:r>
              <a:rPr lang="de-DE" dirty="0"/>
              <a:t>Die zentrale Aufgabe einer nachhaltigen Verkehrspolitik besteht darin, die gesellschaftlich notwendige Mobilität möglichst umweltverträglich zu gestalten. Eine besondere Herausforderung liegt dabei in der Bewältigung stetig wachsender Verkehrsmengen. Die Umweltpolitik hat in vielen Bereichen dafür gesorgt, dass die Umweltbelastungen reduziert werden konnten. Ein Beispiel dafür ist der deutliche Rückgang des Ausstoßes verschiedener Luftschadstoffe (z.B. Stickoxide, Kohlenwasserstoffe, Kohlenmonoxid). </a:t>
            </a:r>
          </a:p>
        </p:txBody>
      </p:sp>
    </p:spTree>
    <p:extLst>
      <p:ext uri="{BB962C8B-B14F-4D97-AF65-F5344CB8AC3E}">
        <p14:creationId xmlns:p14="http://schemas.microsoft.com/office/powerpoint/2010/main" val="61352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54100" y="1443841"/>
            <a:ext cx="6515100" cy="4524316"/>
          </a:xfrm>
          <a:prstGeom prst="rect">
            <a:avLst/>
          </a:prstGeom>
        </p:spPr>
        <p:txBody>
          <a:bodyPr wrap="square">
            <a:spAutoFit/>
          </a:bodyPr>
          <a:lstStyle/>
          <a:p>
            <a:endParaRPr lang="de-DE" dirty="0"/>
          </a:p>
          <a:p>
            <a:r>
              <a:rPr lang="de-DE" u="sng" dirty="0">
                <a:hlinkClick r:id="rId2"/>
              </a:rPr>
              <a:t>https://www.umweltbundesamt.de/sites/default/files/medien/1410/publikationen/2017-06-01_texte_45-2017_paris-papier-verkehr.pdf</a:t>
            </a:r>
          </a:p>
          <a:p>
            <a:r>
              <a:rPr lang="de-DE" dirty="0"/>
              <a:t> </a:t>
            </a:r>
            <a:endParaRPr lang="de-DE" dirty="0" smtClean="0"/>
          </a:p>
          <a:p>
            <a:endParaRPr lang="de-DE" dirty="0"/>
          </a:p>
          <a:p>
            <a:r>
              <a:rPr lang="de-DE" dirty="0" smtClean="0"/>
              <a:t>+  die </a:t>
            </a:r>
            <a:r>
              <a:rPr lang="de-DE" dirty="0"/>
              <a:t>Weiterentwicklung der Effizienzregulierung von </a:t>
            </a:r>
            <a:r>
              <a:rPr lang="de-DE" dirty="0" smtClean="0"/>
              <a:t> </a:t>
            </a:r>
          </a:p>
          <a:p>
            <a:r>
              <a:rPr lang="de-DE" dirty="0"/>
              <a:t> </a:t>
            </a:r>
            <a:r>
              <a:rPr lang="de-DE" dirty="0" smtClean="0"/>
              <a:t>    Neufahrzeugen</a:t>
            </a:r>
            <a:r>
              <a:rPr lang="de-DE" dirty="0"/>
              <a:t>, </a:t>
            </a:r>
          </a:p>
          <a:p>
            <a:r>
              <a:rPr lang="de-DE" dirty="0" smtClean="0"/>
              <a:t>+  die </a:t>
            </a:r>
            <a:r>
              <a:rPr lang="de-DE" dirty="0"/>
              <a:t>Förderung der Elektromobilität auf der Straße, </a:t>
            </a:r>
          </a:p>
          <a:p>
            <a:r>
              <a:rPr lang="de-DE" dirty="0" smtClean="0"/>
              <a:t>+ </a:t>
            </a:r>
            <a:r>
              <a:rPr lang="de-DE" dirty="0"/>
              <a:t> der Ausbau einer nachhaltigen Verkehrsinfrastruktur für eine </a:t>
            </a:r>
            <a:r>
              <a:rPr lang="de-DE" dirty="0" smtClean="0"/>
              <a:t> </a:t>
            </a:r>
          </a:p>
          <a:p>
            <a:r>
              <a:rPr lang="de-DE" dirty="0"/>
              <a:t> </a:t>
            </a:r>
            <a:r>
              <a:rPr lang="de-DE" dirty="0" smtClean="0"/>
              <a:t>    Verlagerung </a:t>
            </a:r>
            <a:r>
              <a:rPr lang="de-DE" dirty="0"/>
              <a:t>des Verkehrs auf </a:t>
            </a:r>
            <a:r>
              <a:rPr lang="de-DE" dirty="0" smtClean="0"/>
              <a:t>klimafreundliche Verkehrsträger </a:t>
            </a:r>
          </a:p>
          <a:p>
            <a:r>
              <a:rPr lang="de-DE" dirty="0"/>
              <a:t> </a:t>
            </a:r>
            <a:r>
              <a:rPr lang="de-DE" dirty="0" smtClean="0"/>
              <a:t>    und</a:t>
            </a:r>
          </a:p>
          <a:p>
            <a:r>
              <a:rPr lang="de-DE" dirty="0" smtClean="0"/>
              <a:t>+   der </a:t>
            </a:r>
            <a:r>
              <a:rPr lang="de-DE" dirty="0"/>
              <a:t>Abbau von </a:t>
            </a:r>
            <a:r>
              <a:rPr lang="de-DE" dirty="0" err="1"/>
              <a:t>umweltschädlichen</a:t>
            </a:r>
            <a:r>
              <a:rPr lang="de-DE" dirty="0"/>
              <a:t> Subventionen sowie die </a:t>
            </a:r>
            <a:endParaRPr lang="de-DE" dirty="0" smtClean="0"/>
          </a:p>
          <a:p>
            <a:r>
              <a:rPr lang="de-DE" dirty="0"/>
              <a:t> </a:t>
            </a:r>
            <a:r>
              <a:rPr lang="de-DE" dirty="0" smtClean="0"/>
              <a:t>    </a:t>
            </a:r>
            <a:r>
              <a:rPr lang="de-DE" dirty="0" err="1" smtClean="0"/>
              <a:t>Einführung</a:t>
            </a:r>
            <a:r>
              <a:rPr lang="de-DE" dirty="0" smtClean="0"/>
              <a:t> </a:t>
            </a:r>
            <a:r>
              <a:rPr lang="de-DE" dirty="0"/>
              <a:t>einer </a:t>
            </a:r>
            <a:r>
              <a:rPr lang="de-DE" dirty="0" err="1" smtClean="0"/>
              <a:t>fahrleistungsabhängigen</a:t>
            </a:r>
            <a:r>
              <a:rPr lang="de-DE" dirty="0" smtClean="0"/>
              <a:t> </a:t>
            </a:r>
            <a:r>
              <a:rPr lang="de-DE" dirty="0"/>
              <a:t>Maut </a:t>
            </a:r>
            <a:r>
              <a:rPr lang="de-DE" dirty="0" err="1"/>
              <a:t>für</a:t>
            </a:r>
            <a:r>
              <a:rPr lang="de-DE" dirty="0"/>
              <a:t> alle </a:t>
            </a:r>
            <a:endParaRPr lang="de-DE" dirty="0" smtClean="0"/>
          </a:p>
          <a:p>
            <a:r>
              <a:rPr lang="de-DE" dirty="0"/>
              <a:t> </a:t>
            </a:r>
            <a:r>
              <a:rPr lang="de-DE" dirty="0" smtClean="0"/>
              <a:t>    Straßenfahrzeuge</a:t>
            </a:r>
            <a:r>
              <a:rPr lang="de-DE" dirty="0"/>
              <a:t>. </a:t>
            </a:r>
            <a:endParaRPr lang="de-DE" dirty="0"/>
          </a:p>
          <a:p>
            <a:r>
              <a:rPr lang="de-DE" dirty="0" smtClean="0"/>
              <a:t> </a:t>
            </a:r>
            <a:endParaRPr lang="de-DE" dirty="0"/>
          </a:p>
        </p:txBody>
      </p:sp>
    </p:spTree>
    <p:extLst>
      <p:ext uri="{BB962C8B-B14F-4D97-AF65-F5344CB8AC3E}">
        <p14:creationId xmlns:p14="http://schemas.microsoft.com/office/powerpoint/2010/main" val="19358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auto-bild.de/ir_img/1/0/3/5/4/1/6/Zwanzig-Prozent-aller-CO2-Emissionen-in-Deutschland-sind-auf-den-Verkehr-560x373-c44efe7295ec23bb.jpg"/>
          <p:cNvPicPr>
            <a:picLocks noChangeAspect="1" noChangeArrowheads="1"/>
          </p:cNvPicPr>
          <p:nvPr/>
        </p:nvPicPr>
        <p:blipFill>
          <a:blip r:embed="rId2"/>
          <a:srcRect/>
          <a:stretch>
            <a:fillRect/>
          </a:stretch>
        </p:blipFill>
        <p:spPr bwMode="auto">
          <a:xfrm>
            <a:off x="1974715" y="324726"/>
            <a:ext cx="4828521" cy="3216141"/>
          </a:xfrm>
          <a:prstGeom prst="rect">
            <a:avLst/>
          </a:prstGeom>
          <a:noFill/>
        </p:spPr>
      </p:pic>
      <p:sp>
        <p:nvSpPr>
          <p:cNvPr id="5" name="Rechteck 4"/>
          <p:cNvSpPr/>
          <p:nvPr/>
        </p:nvSpPr>
        <p:spPr>
          <a:xfrm>
            <a:off x="826851" y="4182894"/>
            <a:ext cx="7684851" cy="2197525"/>
          </a:xfrm>
          <a:prstGeom prst="rect">
            <a:avLst/>
          </a:prstGeom>
        </p:spPr>
        <p:txBody>
          <a:bodyPr wrap="square">
            <a:spAutoFit/>
          </a:bodyPr>
          <a:lstStyle/>
          <a:p>
            <a:r>
              <a:rPr lang="de-DE" dirty="0" smtClean="0">
                <a:latin typeface="Arial" pitchFamily="34" charset="0"/>
              </a:rPr>
              <a:t>           Mobilitätserfordernisse und –</a:t>
            </a:r>
            <a:r>
              <a:rPr lang="de-DE" dirty="0" err="1" smtClean="0">
                <a:latin typeface="Arial" pitchFamily="34" charset="0"/>
              </a:rPr>
              <a:t>bedarfe</a:t>
            </a:r>
            <a:r>
              <a:rPr lang="de-DE" dirty="0" smtClean="0">
                <a:latin typeface="Arial" pitchFamily="34" charset="0"/>
              </a:rPr>
              <a:t> (</a:t>
            </a:r>
            <a:r>
              <a:rPr lang="de-DE" dirty="0" err="1" smtClean="0">
                <a:latin typeface="Arial" pitchFamily="34" charset="0"/>
              </a:rPr>
              <a:t>needs</a:t>
            </a:r>
            <a:r>
              <a:rPr lang="de-DE" dirty="0" smtClean="0">
                <a:latin typeface="Arial" pitchFamily="34" charset="0"/>
              </a:rPr>
              <a:t> &amp; </a:t>
            </a:r>
            <a:r>
              <a:rPr lang="de-DE" dirty="0" err="1" smtClean="0">
                <a:latin typeface="Arial" pitchFamily="34" charset="0"/>
              </a:rPr>
              <a:t>wants</a:t>
            </a:r>
            <a:r>
              <a:rPr lang="de-DE" dirty="0" smtClean="0">
                <a:latin typeface="Arial" pitchFamily="34" charset="0"/>
              </a:rPr>
              <a:t>)</a:t>
            </a:r>
          </a:p>
          <a:p>
            <a:pPr lvl="1">
              <a:lnSpc>
                <a:spcPct val="110000"/>
              </a:lnSpc>
            </a:pPr>
            <a:endParaRPr lang="de-DE" dirty="0" smtClean="0">
              <a:latin typeface="Arial" pitchFamily="34" charset="0"/>
            </a:endParaRPr>
          </a:p>
          <a:p>
            <a:pPr lvl="1">
              <a:lnSpc>
                <a:spcPct val="110000"/>
              </a:lnSpc>
              <a:buFontTx/>
              <a:buChar char="-"/>
            </a:pPr>
            <a:r>
              <a:rPr lang="de-DE" dirty="0" smtClean="0">
                <a:latin typeface="Arial" pitchFamily="34" charset="0"/>
              </a:rPr>
              <a:t> tägl. Mobilitätsroutinen sollten 90 Min. nicht überschreiten</a:t>
            </a:r>
          </a:p>
          <a:p>
            <a:pPr lvl="1">
              <a:lnSpc>
                <a:spcPct val="110000"/>
              </a:lnSpc>
              <a:buFontTx/>
              <a:buChar char="-"/>
            </a:pPr>
            <a:r>
              <a:rPr lang="de-DE" dirty="0" smtClean="0">
                <a:latin typeface="Arial" pitchFamily="34" charset="0"/>
              </a:rPr>
              <a:t> Mobilitätszeiten an Wochenendtagen rund 2-3 Stunden</a:t>
            </a:r>
          </a:p>
          <a:p>
            <a:pPr lvl="1">
              <a:lnSpc>
                <a:spcPct val="110000"/>
              </a:lnSpc>
              <a:buFontTx/>
              <a:buChar char="-"/>
            </a:pPr>
            <a:r>
              <a:rPr lang="de-DE" dirty="0" smtClean="0">
                <a:latin typeface="Arial" pitchFamily="34" charset="0"/>
              </a:rPr>
              <a:t> Freie Fahrt, Freude am Fahren, Fahren ins Blaue, etc.</a:t>
            </a:r>
          </a:p>
          <a:p>
            <a:pPr lvl="1">
              <a:lnSpc>
                <a:spcPct val="110000"/>
              </a:lnSpc>
              <a:buFontTx/>
              <a:buChar char="-"/>
            </a:pPr>
            <a:endParaRPr lang="de-DE" dirty="0" smtClean="0">
              <a:latin typeface="Arial" pitchFamily="34" charset="0"/>
            </a:endParaRPr>
          </a:p>
          <a:p>
            <a:pPr lvl="1">
              <a:lnSpc>
                <a:spcPct val="110000"/>
              </a:lnSpc>
              <a:buFont typeface="Symbol" pitchFamily="18" charset="2"/>
              <a:buNone/>
            </a:pPr>
            <a:r>
              <a:rPr lang="de-DE" i="1" dirty="0" smtClean="0">
                <a:solidFill>
                  <a:srgbClr val="0000FF"/>
                </a:solidFill>
                <a:latin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edia1.faz.net/ppmedia/aktuell/technik-motor/1938965482/1.762275/article_multimedia_overview/korridore-zum-leben-wildbruecken-sollten-sich-der-landschaft-anpassen.jpg"/>
          <p:cNvPicPr>
            <a:picLocks noChangeAspect="1" noChangeArrowheads="1"/>
          </p:cNvPicPr>
          <p:nvPr/>
        </p:nvPicPr>
        <p:blipFill>
          <a:blip r:embed="rId2"/>
          <a:srcRect/>
          <a:stretch>
            <a:fillRect/>
          </a:stretch>
        </p:blipFill>
        <p:spPr bwMode="auto">
          <a:xfrm>
            <a:off x="1916350" y="1857983"/>
            <a:ext cx="5551678" cy="3550596"/>
          </a:xfrm>
          <a:prstGeom prst="rect">
            <a:avLst/>
          </a:prstGeom>
          <a:noFill/>
        </p:spPr>
      </p:pic>
      <p:sp>
        <p:nvSpPr>
          <p:cNvPr id="8" name="Textplatzhalter 7"/>
          <p:cNvSpPr>
            <a:spLocks noGrp="1"/>
          </p:cNvSpPr>
          <p:nvPr>
            <p:ph type="body" idx="4294967295"/>
          </p:nvPr>
        </p:nvSpPr>
        <p:spPr>
          <a:xfrm>
            <a:off x="1021404" y="652463"/>
            <a:ext cx="7276290" cy="436562"/>
          </a:xfrm>
        </p:spPr>
        <p:txBody>
          <a:bodyPr>
            <a:normAutofit fontScale="70000" lnSpcReduction="20000"/>
          </a:bodyPr>
          <a:lstStyle/>
          <a:p>
            <a:pPr algn="ctr">
              <a:buNone/>
            </a:pPr>
            <a:r>
              <a:rPr lang="de-DE" i="1" dirty="0" smtClean="0">
                <a:solidFill>
                  <a:srgbClr val="0000FF"/>
                </a:solidFill>
                <a:latin typeface="Arial" pitchFamily="34" charset="0"/>
              </a:rPr>
              <a:t>Geht Nachhaltige Mobilität ohne Strukturveränderung?</a:t>
            </a:r>
            <a:endParaRPr lang="de-DE"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latin typeface="Arial" pitchFamily="34" charset="0"/>
              </a:rPr>
              <a:t>Verkehr und  Alltagshandeln</a:t>
            </a:r>
            <a:endParaRPr lang="de-DE" sz="2800" dirty="0"/>
          </a:p>
        </p:txBody>
      </p:sp>
      <p:sp>
        <p:nvSpPr>
          <p:cNvPr id="3" name="Inhaltsplatzhalter 2"/>
          <p:cNvSpPr>
            <a:spLocks noGrp="1"/>
          </p:cNvSpPr>
          <p:nvPr>
            <p:ph idx="1"/>
          </p:nvPr>
        </p:nvSpPr>
        <p:spPr/>
        <p:txBody>
          <a:bodyPr>
            <a:normAutofit/>
          </a:bodyPr>
          <a:lstStyle/>
          <a:p>
            <a:pPr>
              <a:lnSpc>
                <a:spcPct val="110000"/>
              </a:lnSpc>
            </a:pPr>
            <a:r>
              <a:rPr lang="de-DE" sz="1900" dirty="0" smtClean="0">
                <a:latin typeface="Arial" pitchFamily="34" charset="0"/>
              </a:rPr>
              <a:t>Urbane Lebensstile und tägliche Mobilitätsroutinen</a:t>
            </a:r>
          </a:p>
          <a:p>
            <a:pPr lvl="1">
              <a:lnSpc>
                <a:spcPct val="110000"/>
              </a:lnSpc>
            </a:pPr>
            <a:r>
              <a:rPr lang="de-DE" sz="1900" dirty="0" smtClean="0">
                <a:latin typeface="Arial" pitchFamily="34" charset="0"/>
              </a:rPr>
              <a:t>Berufspendeln </a:t>
            </a:r>
            <a:r>
              <a:rPr lang="de-DE" altLang="de-DE" sz="1900" dirty="0" smtClean="0">
                <a:latin typeface="Arial" pitchFamily="34" charset="0"/>
              </a:rPr>
              <a:t>“</a:t>
            </a:r>
            <a:r>
              <a:rPr lang="de-DE" sz="1900" dirty="0" smtClean="0">
                <a:latin typeface="Arial" pitchFamily="34" charset="0"/>
              </a:rPr>
              <a:t>von der Arbeit nach Hause</a:t>
            </a:r>
            <a:r>
              <a:rPr lang="de-DE" altLang="de-DE" sz="1900" dirty="0" smtClean="0">
                <a:latin typeface="Arial" pitchFamily="34" charset="0"/>
              </a:rPr>
              <a:t>“</a:t>
            </a:r>
            <a:r>
              <a:rPr lang="de-DE" sz="1900" dirty="0" smtClean="0">
                <a:latin typeface="Arial" pitchFamily="34" charset="0"/>
              </a:rPr>
              <a:t> und zurück</a:t>
            </a:r>
          </a:p>
          <a:p>
            <a:pPr lvl="1">
              <a:lnSpc>
                <a:spcPct val="110000"/>
              </a:lnSpc>
            </a:pPr>
            <a:r>
              <a:rPr lang="de-DE" sz="1900" dirty="0" smtClean="0">
                <a:latin typeface="Arial" pitchFamily="34" charset="0"/>
              </a:rPr>
              <a:t>Geschäftsreisen in der Wissensgesellschaft </a:t>
            </a:r>
          </a:p>
          <a:p>
            <a:pPr lvl="1">
              <a:lnSpc>
                <a:spcPct val="110000"/>
              </a:lnSpc>
            </a:pPr>
            <a:r>
              <a:rPr lang="de-DE" sz="1900" dirty="0" smtClean="0">
                <a:latin typeface="Arial" pitchFamily="34" charset="0"/>
              </a:rPr>
              <a:t>Konsumverhalten, Einkaufsverkehre</a:t>
            </a:r>
          </a:p>
          <a:p>
            <a:pPr lvl="1">
              <a:lnSpc>
                <a:spcPct val="110000"/>
              </a:lnSpc>
            </a:pPr>
            <a:r>
              <a:rPr lang="de-DE" sz="1900" dirty="0" smtClean="0">
                <a:latin typeface="Arial" pitchFamily="34" charset="0"/>
              </a:rPr>
              <a:t>Freizeitverkehre in der „Eventgesellschaft</a:t>
            </a:r>
            <a:r>
              <a:rPr lang="de-DE" altLang="de-DE" sz="1900" dirty="0" smtClean="0">
                <a:latin typeface="Arial" pitchFamily="34" charset="0"/>
              </a:rPr>
              <a:t>“</a:t>
            </a:r>
            <a:r>
              <a:rPr lang="de-DE" sz="1900" dirty="0" smtClean="0">
                <a:latin typeface="Arial" pitchFamily="34" charset="0"/>
              </a:rPr>
              <a:t> </a:t>
            </a:r>
          </a:p>
          <a:p>
            <a:pPr lvl="1">
              <a:lnSpc>
                <a:spcPct val="110000"/>
              </a:lnSpc>
              <a:buFont typeface="Symbol" pitchFamily="18" charset="2"/>
              <a:buNone/>
            </a:pPr>
            <a:endParaRPr lang="de-DE" sz="1900" dirty="0" smtClean="0">
              <a:latin typeface="Arial" pitchFamily="34" charset="0"/>
            </a:endParaRPr>
          </a:p>
          <a:p>
            <a:pPr>
              <a:lnSpc>
                <a:spcPct val="110000"/>
              </a:lnSpc>
            </a:pPr>
            <a:r>
              <a:rPr lang="de-DE" sz="1900" dirty="0" smtClean="0">
                <a:latin typeface="Arial" pitchFamily="34" charset="0"/>
              </a:rPr>
              <a:t>Automobil als Verkehrsmittel und Alltagsgegenstand</a:t>
            </a:r>
          </a:p>
          <a:p>
            <a:pPr lvl="1">
              <a:lnSpc>
                <a:spcPct val="110000"/>
              </a:lnSpc>
            </a:pPr>
            <a:r>
              <a:rPr lang="de-DE" sz="1900" dirty="0" smtClean="0">
                <a:latin typeface="Arial" pitchFamily="34" charset="0"/>
              </a:rPr>
              <a:t>Freiheit der Verkehrsmittelwahl/ Freiheitsversprechen</a:t>
            </a:r>
          </a:p>
          <a:p>
            <a:pPr lvl="1">
              <a:lnSpc>
                <a:spcPct val="110000"/>
              </a:lnSpc>
            </a:pPr>
            <a:r>
              <a:rPr lang="de-DE" sz="1900" dirty="0" smtClean="0">
                <a:latin typeface="Arial" pitchFamily="34" charset="0"/>
              </a:rPr>
              <a:t>Flexibilität und Verfügbarkeit/ habitualisierte Routinen</a:t>
            </a:r>
          </a:p>
          <a:p>
            <a:pPr lvl="1">
              <a:lnSpc>
                <a:spcPct val="110000"/>
              </a:lnSpc>
            </a:pPr>
            <a:r>
              <a:rPr lang="de-DE" sz="1900" dirty="0" smtClean="0">
                <a:latin typeface="Arial" pitchFamily="34" charset="0"/>
              </a:rPr>
              <a:t>Reisen, Erleben, Individualität („Fahrt ins Blaue</a:t>
            </a:r>
            <a:r>
              <a:rPr lang="de-DE" altLang="de-DE" sz="1900" dirty="0" smtClean="0">
                <a:latin typeface="Arial" pitchFamily="34" charset="0"/>
              </a:rPr>
              <a:t>“</a:t>
            </a:r>
            <a:r>
              <a:rPr lang="de-DE" sz="1900" dirty="0" smtClean="0">
                <a:latin typeface="Arial" pitchFamily="34" charset="0"/>
              </a:rPr>
              <a:t>)</a:t>
            </a:r>
          </a:p>
          <a:p>
            <a:pPr lvl="1">
              <a:lnSpc>
                <a:spcPct val="110000"/>
              </a:lnSpc>
            </a:pPr>
            <a:r>
              <a:rPr lang="de-DE" sz="1900" dirty="0" smtClean="0">
                <a:latin typeface="Arial" pitchFamily="34" charset="0"/>
              </a:rPr>
              <a:t>Personifizierter Alltagsgegenstand („Liebe zum Automobil</a:t>
            </a:r>
            <a:r>
              <a:rPr lang="de-DE" altLang="de-DE" sz="1900" dirty="0" smtClean="0">
                <a:latin typeface="Arial" pitchFamily="34" charset="0"/>
              </a:rPr>
              <a:t>“</a:t>
            </a:r>
            <a:r>
              <a:rPr lang="de-DE" sz="1900" dirty="0" smtClean="0">
                <a:latin typeface="Arial" pitchFamily="34" charset="0"/>
              </a:rPr>
              <a:t>) </a:t>
            </a:r>
          </a:p>
          <a:p>
            <a:endParaRPr lang="de-DE" dirty="0"/>
          </a:p>
        </p:txBody>
      </p:sp>
    </p:spTree>
  </p:cSld>
  <p:clrMapOvr>
    <a:masterClrMapping/>
  </p:clrMapOvr>
</p:sld>
</file>

<file path=ppt/theme/theme1.xml><?xml version="1.0" encoding="utf-8"?>
<a:theme xmlns:a="http://schemas.openxmlformats.org/drawingml/2006/main" name="Office Them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1311</Words>
  <Application>Microsoft Macintosh PowerPoint</Application>
  <PresentationFormat>Bildschirmpräsentation (4:3)</PresentationFormat>
  <Paragraphs>227</Paragraphs>
  <Slides>38</Slides>
  <Notes>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38</vt:i4>
      </vt:variant>
    </vt:vector>
  </HeadingPairs>
  <TitlesOfParts>
    <vt:vector size="40" baseType="lpstr">
      <vt:lpstr>Office Theme</vt:lpstr>
      <vt:lpstr>Dokument</vt:lpstr>
      <vt:lpstr>Mobilität in Stadt und ländlichen Regionen</vt:lpstr>
      <vt:lpstr>Mobilität in Stadt und ländlichen Regionen</vt:lpstr>
      <vt:lpstr>PowerPoint-Präsentation</vt:lpstr>
      <vt:lpstr>Mobilität ist mehr als Verkehr!</vt:lpstr>
      <vt:lpstr>PowerPoint-Präsentation</vt:lpstr>
      <vt:lpstr>PowerPoint-Präsentation</vt:lpstr>
      <vt:lpstr>PowerPoint-Präsentation</vt:lpstr>
      <vt:lpstr>PowerPoint-Präsentation</vt:lpstr>
      <vt:lpstr>Verkehr und  Alltagshandeln</vt:lpstr>
      <vt:lpstr>Geht Nachhaltige Mobilität ohne Lebensstilveränderung? </vt:lpstr>
      <vt:lpstr>„Entgrenzungen“ aufgrund von Verkehr und Mobilität</vt:lpstr>
      <vt:lpstr>PowerPoint-Präsentation</vt:lpstr>
      <vt:lpstr>Veränderung der Alltagsmobilität durch Kinder</vt:lpstr>
      <vt:lpstr>Mobilität im ländlichen Raum</vt:lpstr>
      <vt:lpstr>Probleme/Konflikte im Zusammenhang mit Mobilität</vt:lpstr>
      <vt:lpstr>Herausforderungen </vt:lpstr>
      <vt:lpstr>Kombibus</vt:lpstr>
      <vt:lpstr>Lastenräder</vt:lpstr>
      <vt:lpstr>PowerPoint-Präsentation</vt:lpstr>
      <vt:lpstr>PowerPoint-Präsentation</vt:lpstr>
      <vt:lpstr>Klausur am 27.1.2015 des rot-grünen Arbeitskreises Wirtschaft, Arbeit, Verkehr, Susanne Menge </vt:lpstr>
      <vt:lpstr>Klausur am 27.1.2015 des rot-grünen Arbeitskreises Wirtschaft, Arbeit, Verkehr, Susanne Menge</vt:lpstr>
      <vt:lpstr>PowerPoint-Präsentation</vt:lpstr>
      <vt:lpstr>Klausur am 27.1.2015 des rot-grünen Arbeitskreises Wirtschaft, Arbeit, Verkehr, Susanne Menge</vt:lpstr>
      <vt:lpstr>PowerPoint-Präsentation</vt:lpstr>
      <vt:lpstr>Klausur am 27.1.2015 des rot-grünen Arbeitskreises Wirtschaft, Arbeit, Verkehr, Susanne Menge </vt:lpstr>
      <vt:lpstr>Klausur am 27.1.2015 des rot-grünen Arbeitskreises Wirtschaft, Arbeit, Verkehr, Susanne Menge</vt:lpstr>
      <vt:lpstr>Klausur am 27.1.2015 des rot-grünen Arbeitskreises Wirtschaft, Arbeit, Verkehr, Susanne Menge</vt:lpstr>
      <vt:lpstr>Klausur am 27.1.2015 des rot-grünen Arbeitskreises Wirtschaft, Arbeit, Verkehr, Susanne Menge</vt:lpstr>
      <vt:lpstr>Klausur am 27.1.2015 des rot-grünen Arbeitskreises Wirtschaft, Arbeit, Verkehr, Susanne Menge</vt:lpstr>
      <vt:lpstr>Klausur am 27.1.2015 des rot-grünen Arbeitskreises Wirtschaft, Arbeit, Verkehr, Susanne Menge</vt:lpstr>
      <vt:lpstr>Klausur am 27.1.2015 des rot-grünen Arbeitskreises Wirtschaft, Arbeit, Verkehr, Susanne Menge</vt:lpstr>
      <vt:lpstr>Klausur am 27.1.2015 des rot-grünen Arbeitskreises Wirtschaft, Arbeit, Verkehr, Susanne Menge</vt:lpstr>
      <vt:lpstr>Klausur am 27.1.2015 des rot-grünen Arbeitskreises Wirtschaft, Arbeit, Verkehr, Susanne Menge</vt:lpstr>
      <vt:lpstr>Was können wir tun?</vt:lpstr>
      <vt:lpstr>Klausur am 27.1.2015 des rot-grünen Arbeitskreises Wirtschaft, Arbeit, Verkehr, Susanne Menge</vt:lpstr>
      <vt:lpstr>PowerPoint-Präsentation</vt:lpstr>
      <vt:lpstr>Dankeschön fürs Zuhören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Susanne Menge</cp:lastModifiedBy>
  <cp:revision>75</cp:revision>
  <dcterms:created xsi:type="dcterms:W3CDTF">2010-04-12T23:12:02Z</dcterms:created>
  <dcterms:modified xsi:type="dcterms:W3CDTF">2017-06-08T16:58:54Z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