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1" r:id="rId6"/>
    <p:sldId id="262" r:id="rId7"/>
    <p:sldId id="265" r:id="rId8"/>
    <p:sldId id="269" r:id="rId9"/>
    <p:sldId id="270" r:id="rId10"/>
    <p:sldId id="298" r:id="rId11"/>
    <p:sldId id="277" r:id="rId12"/>
    <p:sldId id="278" r:id="rId13"/>
    <p:sldId id="280" r:id="rId14"/>
    <p:sldId id="281" r:id="rId15"/>
    <p:sldId id="285" r:id="rId16"/>
    <p:sldId id="287" r:id="rId17"/>
    <p:sldId id="300" r:id="rId18"/>
    <p:sldId id="301" r:id="rId19"/>
    <p:sldId id="291" r:id="rId20"/>
    <p:sldId id="292" r:id="rId21"/>
    <p:sldId id="293" r:id="rId22"/>
    <p:sldId id="302" r:id="rId23"/>
    <p:sldId id="295" r:id="rId24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-Arbeitsblat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de-DE"/>
  <c:style val="34"/>
  <c:chart>
    <c:plotArea>
      <c:layout/>
      <c:barChart>
        <c:barDir val="col"/>
        <c:grouping val="clustered"/>
        <c:ser>
          <c:idx val="0"/>
          <c:order val="0"/>
          <c:tx>
            <c:strRef>
              <c:f>'Tabelle1'!$B$1</c:f>
              <c:strCache>
                <c:ptCount val="1"/>
                <c:pt idx="0">
                  <c:v>LKW</c:v>
                </c:pt>
              </c:strCache>
            </c:strRef>
          </c:tx>
          <c:cat>
            <c:strRef>
              <c:f>'Tabelle1'!$A$2:$A$3</c:f>
              <c:strCache>
                <c:ptCount val="2"/>
                <c:pt idx="0">
                  <c:v>Transportleistung in Prozent</c:v>
                </c:pt>
                <c:pt idx="1">
                  <c:v>Energieverbrauch in TWh</c:v>
                </c:pt>
              </c:strCache>
            </c:strRef>
          </c:cat>
          <c:val>
            <c:numRef>
              <c:f>'Tabelle1'!$B$2:$B$3</c:f>
              <c:numCache>
                <c:formatCode>General</c:formatCode>
                <c:ptCount val="2"/>
                <c:pt idx="0">
                  <c:v>70.7</c:v>
                </c:pt>
                <c:pt idx="1">
                  <c:v>191.7</c:v>
                </c:pt>
              </c:numCache>
            </c:numRef>
          </c:val>
        </c:ser>
        <c:ser>
          <c:idx val="1"/>
          <c:order val="1"/>
          <c:tx>
            <c:strRef>
              <c:f>'Tabelle1'!$C$1</c:f>
              <c:strCache>
                <c:ptCount val="1"/>
                <c:pt idx="0">
                  <c:v>Bahn</c:v>
                </c:pt>
              </c:strCache>
            </c:strRef>
          </c:tx>
          <c:cat>
            <c:strRef>
              <c:f>'Tabelle1'!$A$2:$A$3</c:f>
              <c:strCache>
                <c:ptCount val="2"/>
                <c:pt idx="0">
                  <c:v>Transportleistung in Prozent</c:v>
                </c:pt>
                <c:pt idx="1">
                  <c:v>Energieverbrauch in TWh</c:v>
                </c:pt>
              </c:strCache>
            </c:strRef>
          </c:cat>
          <c:val>
            <c:numRef>
              <c:f>'Tabelle1'!$C$2:$C$3</c:f>
              <c:numCache>
                <c:formatCode>General</c:formatCode>
                <c:ptCount val="2"/>
                <c:pt idx="0">
                  <c:v>18.7</c:v>
                </c:pt>
                <c:pt idx="1">
                  <c:v>15.6</c:v>
                </c:pt>
              </c:numCache>
            </c:numRef>
          </c:val>
        </c:ser>
        <c:ser>
          <c:idx val="2"/>
          <c:order val="2"/>
          <c:tx>
            <c:strRef>
              <c:f>'Tabelle1'!$D$1</c:f>
              <c:strCache>
                <c:ptCount val="1"/>
                <c:pt idx="0">
                  <c:v>Binnenschiff</c:v>
                </c:pt>
              </c:strCache>
            </c:strRef>
          </c:tx>
          <c:cat>
            <c:strRef>
              <c:f>'Tabelle1'!$A$2:$A$3</c:f>
              <c:strCache>
                <c:ptCount val="2"/>
                <c:pt idx="0">
                  <c:v>Transportleistung in Prozent</c:v>
                </c:pt>
                <c:pt idx="1">
                  <c:v>Energieverbrauch in TWh</c:v>
                </c:pt>
              </c:strCache>
            </c:strRef>
          </c:cat>
          <c:val>
            <c:numRef>
              <c:f>'Tabelle1'!$D$2:$D$3</c:f>
              <c:numCache>
                <c:formatCode>General</c:formatCode>
                <c:ptCount val="2"/>
                <c:pt idx="0">
                  <c:v>8</c:v>
                </c:pt>
                <c:pt idx="1">
                  <c:v>3.3</c:v>
                </c:pt>
              </c:numCache>
            </c:numRef>
          </c:val>
        </c:ser>
        <c:axId val="84850944"/>
        <c:axId val="35864576"/>
      </c:barChart>
      <c:catAx>
        <c:axId val="84850944"/>
        <c:scaling>
          <c:orientation val="minMax"/>
        </c:scaling>
        <c:axPos val="b"/>
        <c:tickLblPos val="nextTo"/>
        <c:crossAx val="35864576"/>
        <c:crosses val="autoZero"/>
        <c:auto val="1"/>
        <c:lblAlgn val="ctr"/>
        <c:lblOffset val="100"/>
      </c:catAx>
      <c:valAx>
        <c:axId val="35864576"/>
        <c:scaling>
          <c:orientation val="minMax"/>
        </c:scaling>
        <c:axPos val="l"/>
        <c:majorGridlines/>
        <c:numFmt formatCode="General" sourceLinked="1"/>
        <c:tickLblPos val="nextTo"/>
        <c:crossAx val="84850944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de-DE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429995-6CA9-4E3C-9CDF-DCF9E9A77E83}" type="datetimeFigureOut">
              <a:rPr lang="de-DE" smtClean="0"/>
              <a:pPr/>
              <a:t>01.11.2019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419021-8DB6-41BA-9214-90D9FFDFC53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19021-8DB6-41BA-9214-90D9FFDFC53E}" type="slidenum">
              <a:rPr lang="de-DE" smtClean="0"/>
              <a:pPr/>
              <a:t>4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19021-8DB6-41BA-9214-90D9FFDFC53E}" type="slidenum">
              <a:rPr lang="de-DE" smtClean="0"/>
              <a:pPr/>
              <a:t>8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19021-8DB6-41BA-9214-90D9FFDFC53E}" type="slidenum">
              <a:rPr lang="de-DE" smtClean="0"/>
              <a:pPr/>
              <a:t>11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19021-8DB6-41BA-9214-90D9FFDFC53E}" type="slidenum">
              <a:rPr lang="de-DE" smtClean="0"/>
              <a:pPr/>
              <a:t>12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BA3C0-580C-4862-97B0-B0C01CC0C184}" type="datetimeFigureOut">
              <a:rPr lang="de-DE" smtClean="0"/>
              <a:pPr/>
              <a:t>01.11.2019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83E42-B56F-42A7-B4D6-54DCE4D5DEF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BA3C0-580C-4862-97B0-B0C01CC0C184}" type="datetimeFigureOut">
              <a:rPr lang="de-DE" smtClean="0"/>
              <a:pPr/>
              <a:t>01.11.2019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83E42-B56F-42A7-B4D6-54DCE4D5DEF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BA3C0-580C-4862-97B0-B0C01CC0C184}" type="datetimeFigureOut">
              <a:rPr lang="de-DE" smtClean="0"/>
              <a:pPr/>
              <a:t>01.11.2019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83E42-B56F-42A7-B4D6-54DCE4D5DEF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BA3C0-580C-4862-97B0-B0C01CC0C184}" type="datetimeFigureOut">
              <a:rPr lang="de-DE" smtClean="0"/>
              <a:pPr/>
              <a:t>01.11.2019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83E42-B56F-42A7-B4D6-54DCE4D5DEF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BA3C0-580C-4862-97B0-B0C01CC0C184}" type="datetimeFigureOut">
              <a:rPr lang="de-DE" smtClean="0"/>
              <a:pPr/>
              <a:t>01.11.2019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83E42-B56F-42A7-B4D6-54DCE4D5DEF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BA3C0-580C-4862-97B0-B0C01CC0C184}" type="datetimeFigureOut">
              <a:rPr lang="de-DE" smtClean="0"/>
              <a:pPr/>
              <a:t>01.11.2019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83E42-B56F-42A7-B4D6-54DCE4D5DEF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Textmasterformate durch Klicken </a:t>
            </a:r>
            <a:r>
              <a:rPr lang="de-DE" dirty="0" err="1" smtClean="0"/>
              <a:t>bearvgbdfgbeiten</a:t>
            </a:r>
            <a:endParaRPr lang="de-DE" dirty="0" smtClean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BA3C0-580C-4862-97B0-B0C01CC0C184}" type="datetimeFigureOut">
              <a:rPr lang="de-DE" smtClean="0"/>
              <a:pPr/>
              <a:t>01.11.2019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83E42-B56F-42A7-B4D6-54DCE4D5DEF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BA3C0-580C-4862-97B0-B0C01CC0C184}" type="datetimeFigureOut">
              <a:rPr lang="de-DE" smtClean="0"/>
              <a:pPr/>
              <a:t>01.11.2019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83E42-B56F-42A7-B4D6-54DCE4D5DEF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BA3C0-580C-4862-97B0-B0C01CC0C184}" type="datetimeFigureOut">
              <a:rPr lang="de-DE" smtClean="0"/>
              <a:pPr/>
              <a:t>01.11.2019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83E42-B56F-42A7-B4D6-54DCE4D5DEF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BA3C0-580C-4862-97B0-B0C01CC0C184}" type="datetimeFigureOut">
              <a:rPr lang="de-DE" smtClean="0"/>
              <a:pPr/>
              <a:t>01.11.2019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83E42-B56F-42A7-B4D6-54DCE4D5DEF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BA3C0-580C-4862-97B0-B0C01CC0C184}" type="datetimeFigureOut">
              <a:rPr lang="de-DE" smtClean="0"/>
              <a:pPr/>
              <a:t>01.11.2019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83E42-B56F-42A7-B4D6-54DCE4D5DEF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>
                <a:alpha val="20000"/>
              </a:srgbClr>
            </a:gs>
            <a:gs pos="50000">
              <a:srgbClr val="9CB86E"/>
            </a:gs>
            <a:gs pos="100000">
              <a:srgbClr val="156B1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CBA3C0-580C-4862-97B0-B0C01CC0C184}" type="datetimeFigureOut">
              <a:rPr lang="de-DE" smtClean="0"/>
              <a:pPr/>
              <a:t>01.11.2019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B83E42-B56F-42A7-B4D6-54DCE4D5DEF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 err="1" smtClean="0">
                <a:solidFill>
                  <a:srgbClr val="00B050"/>
                </a:solidFill>
              </a:rPr>
              <a:t>Green</a:t>
            </a:r>
            <a:r>
              <a:rPr lang="de-DE" b="1" dirty="0" err="1" smtClean="0"/>
              <a:t>shipping</a:t>
            </a:r>
            <a:r>
              <a:rPr lang="de-DE" b="1" dirty="0" smtClean="0"/>
              <a:t> </a:t>
            </a:r>
            <a:r>
              <a:rPr lang="de-DE" b="1" dirty="0" err="1" smtClean="0"/>
              <a:t>heisst</a:t>
            </a:r>
            <a:r>
              <a:rPr lang="de-DE" b="1" dirty="0" smtClean="0"/>
              <a:t/>
            </a:r>
            <a:br>
              <a:rPr lang="de-DE" b="1" dirty="0" smtClean="0"/>
            </a:br>
            <a:r>
              <a:rPr lang="de-DE" b="1" dirty="0" smtClean="0"/>
              <a:t> </a:t>
            </a:r>
            <a:r>
              <a:rPr lang="de-DE" b="1" dirty="0" smtClean="0">
                <a:solidFill>
                  <a:srgbClr val="00B050"/>
                </a:solidFill>
              </a:rPr>
              <a:t>Grün</a:t>
            </a:r>
            <a:endParaRPr lang="de-DE" b="1" dirty="0">
              <a:solidFill>
                <a:srgbClr val="00B050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Impulsreferat – Jens Schabacher,</a:t>
            </a:r>
          </a:p>
          <a:p>
            <a:r>
              <a:rPr lang="de-DE" dirty="0" smtClean="0">
                <a:solidFill>
                  <a:schemeClr val="tx1"/>
                </a:solidFill>
              </a:rPr>
              <a:t>LV Bremen für die BAG Mobilität Sitzung am 3.11.2019 in Gelsenkirchen</a:t>
            </a:r>
          </a:p>
          <a:p>
            <a:endParaRPr lang="de-DE" dirty="0" smtClean="0">
              <a:solidFill>
                <a:schemeClr val="tx1"/>
              </a:solidFill>
            </a:endParaRPr>
          </a:p>
          <a:p>
            <a:endParaRPr lang="de-DE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/>
              <a:t>In der Zukunft herrscht ein bunter Treibstoffmix </a:t>
            </a:r>
            <a:endParaRPr lang="de-DE" sz="32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de-DE" sz="2000" dirty="0" smtClean="0"/>
              <a:t>Es passiert nichts von allein: </a:t>
            </a:r>
            <a:br>
              <a:rPr lang="de-DE" sz="2000" dirty="0" smtClean="0"/>
            </a:br>
            <a:r>
              <a:rPr lang="de-DE" sz="2000" dirty="0" smtClean="0"/>
              <a:t>Ziel Halbierung bis 2050</a:t>
            </a:r>
            <a:endParaRPr lang="de-DE" sz="200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de-DE" sz="2000" dirty="0" smtClean="0"/>
              <a:t>Ein Positiv-Szenario unter vielen, mit viel LNG und </a:t>
            </a:r>
            <a:r>
              <a:rPr lang="de-DE" sz="2000" dirty="0" err="1" smtClean="0"/>
              <a:t>co</a:t>
            </a:r>
            <a:r>
              <a:rPr lang="de-DE" sz="2000" dirty="0" smtClean="0"/>
              <a:t> </a:t>
            </a:r>
            <a:r>
              <a:rPr lang="de-DE" sz="2000" dirty="0" smtClean="0">
                <a:sym typeface="Wingdings" pitchFamily="2" charset="2"/>
              </a:rPr>
              <a:t> </a:t>
            </a:r>
            <a:endParaRPr lang="de-DE" sz="2000" dirty="0"/>
          </a:p>
        </p:txBody>
      </p:sp>
      <p:pic>
        <p:nvPicPr>
          <p:cNvPr id="7" name="Inhaltsplatzhalter 7" descr="DNV GL Business as u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59005" y="2924944"/>
            <a:ext cx="3418489" cy="2304151"/>
          </a:xfrm>
        </p:spPr>
      </p:pic>
      <p:pic>
        <p:nvPicPr>
          <p:cNvPr id="8" name="Picture 3" descr="C:\Dokumente und Einstellungen\Jens\Eigene Dateien\Referat\Fotos\DNVFuel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4993" y="2924944"/>
            <a:ext cx="3686809" cy="2304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/>
              <a:t>Die Elektrotreibstoffe brauchen Gesetze und viel Energie aus </a:t>
            </a:r>
            <a:r>
              <a:rPr lang="de-DE" sz="3200" dirty="0" smtClean="0"/>
              <a:t>Erneuerbaren</a:t>
            </a:r>
            <a:endParaRPr lang="de-DE" sz="32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de-DE" dirty="0" smtClean="0"/>
              <a:t>Europäisches </a:t>
            </a:r>
            <a:r>
              <a:rPr lang="de-DE" dirty="0" err="1" smtClean="0"/>
              <a:t>Energiebedarfszenario</a:t>
            </a:r>
            <a:r>
              <a:rPr lang="de-DE" dirty="0" smtClean="0"/>
              <a:t> für Elektrotreibstoffe 2050 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2000" dirty="0" smtClean="0"/>
              <a:t>Aktuelle Treibstoffpreise</a:t>
            </a:r>
            <a:endParaRPr lang="de-DE" sz="2000" dirty="0"/>
          </a:p>
        </p:txBody>
      </p:sp>
      <p:pic>
        <p:nvPicPr>
          <p:cNvPr id="6146" name="Picture 2" descr="C:\Dokumente und Einstellungen\Jens\Eigene Dateien\Referat\Faig Asimov\PrimaryEnergyDemandImpact_report chart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723018"/>
            <a:ext cx="4040188" cy="2855002"/>
          </a:xfrm>
          <a:prstGeom prst="rect">
            <a:avLst/>
          </a:prstGeom>
          <a:noFill/>
        </p:spPr>
      </p:pic>
      <p:pic>
        <p:nvPicPr>
          <p:cNvPr id="6147" name="Picture 3" descr="C:\Dokumente und Einstellungen\Jens\Eigene Dateien\Referat\Faig Asimov\e-fuels.pn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5695" y="2174875"/>
            <a:ext cx="3440435" cy="3951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/>
              <a:t>Alternativen </a:t>
            </a:r>
            <a:r>
              <a:rPr lang="de-DE" sz="3200" dirty="0" smtClean="0"/>
              <a:t>der Gegenwart sind LNG und </a:t>
            </a:r>
            <a:r>
              <a:rPr lang="de-DE" sz="3200" dirty="0" smtClean="0"/>
              <a:t>Batterien</a:t>
            </a:r>
            <a:endParaRPr lang="de-DE" sz="32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2000" dirty="0" smtClean="0"/>
              <a:t>Bei LNG die Förderkette betrachten</a:t>
            </a:r>
            <a:endParaRPr lang="de-DE" sz="200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de-DE" sz="2000" dirty="0" smtClean="0"/>
              <a:t>Batterien sind </a:t>
            </a:r>
            <a:r>
              <a:rPr lang="de-DE" sz="2000" dirty="0" err="1" smtClean="0"/>
              <a:t>state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art</a:t>
            </a:r>
            <a:endParaRPr lang="de-DE" sz="2000" dirty="0" smtClean="0"/>
          </a:p>
        </p:txBody>
      </p:sp>
      <p:pic>
        <p:nvPicPr>
          <p:cNvPr id="7170" name="Picture 2" descr="C:\Dokumente und Einstellungen\Jens\Eigene Dateien\Referat\Faig Asimov\aidanova-greenwashing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984" y="2174875"/>
            <a:ext cx="3732620" cy="3951288"/>
          </a:xfrm>
          <a:prstGeom prst="rect">
            <a:avLst/>
          </a:prstGeom>
          <a:noFill/>
        </p:spPr>
      </p:pic>
      <p:pic>
        <p:nvPicPr>
          <p:cNvPr id="7171" name="Picture 3" descr="C:\Dokumente und Einstellungen\Jens\Eigene Dateien\Referat\Faig Asimov\201911_zero-emission-channel-ferry.pn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3676" y="2174875"/>
            <a:ext cx="3444472" cy="3951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/>
              <a:t>Womit wir 300 Millionen Tonnen Schweröl Jahresverbrauch ersetzen können</a:t>
            </a:r>
            <a:endParaRPr lang="de-DE" sz="3200" dirty="0"/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</p:nvPr>
        </p:nvGraphicFramePr>
        <p:xfrm>
          <a:off x="457201" y="1600200"/>
          <a:ext cx="8291263" cy="46369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4054"/>
                <a:gridCol w="1191145"/>
                <a:gridCol w="1545889"/>
                <a:gridCol w="1295044"/>
                <a:gridCol w="2615131"/>
              </a:tblGrid>
              <a:tr h="50387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Treibstoff/Motor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Energie</a:t>
                      </a:r>
                      <a:r>
                        <a:rPr lang="de-DE" sz="1200" baseline="0" dirty="0" smtClean="0"/>
                        <a:t> pro Liter</a:t>
                      </a:r>
                      <a:r>
                        <a:rPr lang="de-DE" sz="1200" dirty="0" smtClean="0"/>
                        <a:t>  / Größe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Well </a:t>
                      </a:r>
                      <a:r>
                        <a:rPr lang="de-DE" sz="1200" dirty="0" err="1" smtClean="0"/>
                        <a:t>to</a:t>
                      </a:r>
                      <a:r>
                        <a:rPr lang="de-DE" sz="1200" baseline="0" dirty="0" smtClean="0"/>
                        <a:t> </a:t>
                      </a:r>
                      <a:r>
                        <a:rPr lang="de-DE" sz="1200" dirty="0" smtClean="0"/>
                        <a:t>tank/Effizienz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Reifegrad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Herausforderung</a:t>
                      </a:r>
                      <a:endParaRPr lang="de-DE" sz="1200" dirty="0"/>
                    </a:p>
                  </a:txBody>
                  <a:tcPr/>
                </a:tc>
              </a:tr>
              <a:tr h="316818">
                <a:tc>
                  <a:txBody>
                    <a:bodyPr/>
                    <a:lstStyle/>
                    <a:p>
                      <a:r>
                        <a:rPr lang="de-DE" sz="1200" b="1" dirty="0" smtClean="0"/>
                        <a:t>Synthesediesel</a:t>
                      </a:r>
                      <a:endParaRPr lang="de-DE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1" dirty="0" smtClean="0"/>
                        <a:t>9,7</a:t>
                      </a:r>
                      <a:endParaRPr lang="de-DE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1" dirty="0" smtClean="0"/>
                        <a:t>8000 </a:t>
                      </a:r>
                      <a:r>
                        <a:rPr lang="de-DE" sz="1200" b="1" dirty="0" err="1" smtClean="0"/>
                        <a:t>TWh</a:t>
                      </a:r>
                      <a:endParaRPr lang="de-DE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1" dirty="0" smtClean="0"/>
                        <a:t>Sehr hoch</a:t>
                      </a:r>
                      <a:endParaRPr lang="de-DE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1" dirty="0" smtClean="0"/>
                        <a:t>Energieaufwand</a:t>
                      </a:r>
                      <a:endParaRPr lang="de-DE" sz="1200" b="1" dirty="0"/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de-DE" sz="1200" b="1" dirty="0" smtClean="0"/>
                        <a:t>LNG/E-</a:t>
                      </a:r>
                      <a:r>
                        <a:rPr lang="de-DE" sz="1200" b="1" dirty="0" err="1" smtClean="0"/>
                        <a:t>Methane</a:t>
                      </a:r>
                      <a:endParaRPr lang="de-DE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1" dirty="0" smtClean="0"/>
                        <a:t>6,7</a:t>
                      </a:r>
                      <a:endParaRPr lang="de-DE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1" baseline="0" dirty="0" smtClean="0"/>
                        <a:t>6300 </a:t>
                      </a:r>
                      <a:r>
                        <a:rPr lang="de-DE" sz="1200" b="1" baseline="0" dirty="0" err="1" smtClean="0"/>
                        <a:t>TWh</a:t>
                      </a:r>
                      <a:r>
                        <a:rPr lang="de-DE" sz="1200" b="1" baseline="0" dirty="0" smtClean="0"/>
                        <a:t> aus EE</a:t>
                      </a:r>
                      <a:endParaRPr lang="de-DE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1" dirty="0" smtClean="0"/>
                        <a:t>Sehr</a:t>
                      </a:r>
                      <a:r>
                        <a:rPr lang="de-DE" sz="1200" b="1" baseline="0" dirty="0" smtClean="0"/>
                        <a:t> hoch</a:t>
                      </a:r>
                      <a:endParaRPr lang="de-DE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1" baseline="0" dirty="0" smtClean="0"/>
                        <a:t>S</a:t>
                      </a:r>
                      <a:r>
                        <a:rPr lang="de-DE" sz="1200" b="1" dirty="0" smtClean="0"/>
                        <a:t>icherheit, Wartung,</a:t>
                      </a:r>
                      <a:r>
                        <a:rPr lang="de-DE" sz="1200" b="1" baseline="0" dirty="0" smtClean="0"/>
                        <a:t> </a:t>
                      </a:r>
                      <a:r>
                        <a:rPr lang="de-DE" sz="1200" b="1" baseline="0" dirty="0" err="1" smtClean="0"/>
                        <a:t>Klimarwirkung</a:t>
                      </a:r>
                      <a:endParaRPr lang="de-DE" sz="1200" b="1" dirty="0"/>
                    </a:p>
                  </a:txBody>
                  <a:tcPr/>
                </a:tc>
              </a:tr>
              <a:tr h="334888">
                <a:tc>
                  <a:txBody>
                    <a:bodyPr/>
                    <a:lstStyle/>
                    <a:p>
                      <a:r>
                        <a:rPr lang="de-DE" sz="1200" b="1" dirty="0" smtClean="0"/>
                        <a:t>Methanol</a:t>
                      </a:r>
                      <a:endParaRPr lang="de-DE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1" dirty="0" smtClean="0"/>
                        <a:t>4,3</a:t>
                      </a:r>
                      <a:endParaRPr lang="de-DE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1" dirty="0" smtClean="0"/>
                        <a:t>Dazwischen</a:t>
                      </a:r>
                      <a:endParaRPr lang="de-DE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1" dirty="0" smtClean="0"/>
                        <a:t>Mittel</a:t>
                      </a:r>
                      <a:endParaRPr lang="de-DE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1" dirty="0" smtClean="0"/>
                        <a:t>Stahltanks, gefährlich</a:t>
                      </a:r>
                      <a:endParaRPr lang="de-DE" sz="1200" b="1" dirty="0"/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de-DE" sz="1200" b="1" dirty="0" smtClean="0"/>
                        <a:t>Ammoniak</a:t>
                      </a:r>
                      <a:endParaRPr lang="de-DE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1" dirty="0" smtClean="0"/>
                        <a:t>4,25</a:t>
                      </a:r>
                      <a:endParaRPr lang="de-DE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1" dirty="0" smtClean="0"/>
                        <a:t>5600 </a:t>
                      </a:r>
                      <a:r>
                        <a:rPr lang="de-DE" sz="1200" b="1" dirty="0" err="1" smtClean="0"/>
                        <a:t>TWh</a:t>
                      </a:r>
                      <a:endParaRPr lang="de-DE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1" dirty="0" smtClean="0"/>
                        <a:t>Niedrig</a:t>
                      </a:r>
                      <a:endParaRPr lang="de-DE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1" dirty="0" smtClean="0"/>
                        <a:t>Giftig, Ätzend, neu</a:t>
                      </a:r>
                      <a:endParaRPr lang="de-DE" sz="1200" b="1" dirty="0"/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de-DE" sz="1200" b="1" dirty="0" smtClean="0"/>
                        <a:t>Wasserstoff</a:t>
                      </a:r>
                      <a:endParaRPr lang="de-DE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1" dirty="0" smtClean="0"/>
                        <a:t>1,5</a:t>
                      </a:r>
                      <a:endParaRPr lang="de-DE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1" baseline="0" dirty="0" smtClean="0"/>
                        <a:t>5200 </a:t>
                      </a:r>
                      <a:r>
                        <a:rPr lang="de-DE" sz="1200" b="1" baseline="0" dirty="0" err="1" smtClean="0"/>
                        <a:t>TWh</a:t>
                      </a:r>
                      <a:endParaRPr lang="de-DE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1" dirty="0" smtClean="0"/>
                        <a:t>Hoch</a:t>
                      </a:r>
                      <a:endParaRPr lang="de-DE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1" dirty="0" smtClean="0"/>
                        <a:t>Lagerung,</a:t>
                      </a:r>
                      <a:r>
                        <a:rPr lang="de-DE" sz="1200" b="1" baseline="0" dirty="0" smtClean="0"/>
                        <a:t> S</a:t>
                      </a:r>
                      <a:r>
                        <a:rPr lang="de-DE" sz="1200" b="1" dirty="0" smtClean="0"/>
                        <a:t>icherheit, Wartung,</a:t>
                      </a:r>
                      <a:r>
                        <a:rPr lang="de-DE" sz="1200" b="1" baseline="0" dirty="0" smtClean="0"/>
                        <a:t> D</a:t>
                      </a:r>
                      <a:r>
                        <a:rPr lang="de-DE" sz="1200" b="1" dirty="0" smtClean="0"/>
                        <a:t>ichte zu gering</a:t>
                      </a:r>
                      <a:r>
                        <a:rPr lang="de-DE" sz="1200" b="1" baseline="0" dirty="0" smtClean="0"/>
                        <a:t> für </a:t>
                      </a:r>
                      <a:r>
                        <a:rPr lang="de-DE" sz="1200" b="1" baseline="0" dirty="0" err="1" smtClean="0"/>
                        <a:t>Deep-Sea-Shipping</a:t>
                      </a:r>
                      <a:endParaRPr lang="de-DE" sz="1200" b="1" dirty="0"/>
                    </a:p>
                  </a:txBody>
                  <a:tcPr/>
                </a:tc>
              </a:tr>
              <a:tr h="408695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Dieselmotor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Bis</a:t>
                      </a:r>
                      <a:r>
                        <a:rPr lang="de-DE" sz="1200" baseline="0" dirty="0" smtClean="0"/>
                        <a:t> 109K PS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35 -55 Prozent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Sehr</a:t>
                      </a:r>
                      <a:r>
                        <a:rPr lang="de-DE" sz="1200" baseline="0" dirty="0" smtClean="0"/>
                        <a:t> hoch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baseline="0" dirty="0" smtClean="0"/>
                    </a:p>
                  </a:txBody>
                  <a:tcPr/>
                </a:tc>
              </a:tr>
              <a:tr h="408695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Niedrigtemperatur-</a:t>
                      </a:r>
                      <a:r>
                        <a:rPr lang="de-DE" sz="1200" dirty="0" err="1" smtClean="0"/>
                        <a:t>brennstoffzelle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Einige</a:t>
                      </a:r>
                      <a:r>
                        <a:rPr lang="de-DE" sz="1200" baseline="0" dirty="0" smtClean="0"/>
                        <a:t> KW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45</a:t>
                      </a:r>
                      <a:r>
                        <a:rPr lang="de-DE" sz="1200" baseline="0" dirty="0" smtClean="0"/>
                        <a:t> Prozent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Hoch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Dieselmotor </a:t>
                      </a:r>
                      <a:r>
                        <a:rPr lang="de-DE" sz="1200" dirty="0" smtClean="0"/>
                        <a:t>gleich gut,</a:t>
                      </a:r>
                      <a:r>
                        <a:rPr lang="de-DE" sz="1200" baseline="0" dirty="0" smtClean="0"/>
                        <a:t> Filter, Haltbarkeit, Lastwechsel, Skalierbarkeit</a:t>
                      </a:r>
                      <a:endParaRPr lang="de-DE" sz="1200" dirty="0"/>
                    </a:p>
                  </a:txBody>
                  <a:tcPr/>
                </a:tc>
              </a:tr>
              <a:tr h="502257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Hochtemperatur-</a:t>
                      </a:r>
                      <a:r>
                        <a:rPr lang="de-DE" sz="1200" dirty="0" err="1" smtClean="0"/>
                        <a:t>brennstoffzelle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Einige</a:t>
                      </a:r>
                      <a:r>
                        <a:rPr lang="de-DE" sz="1200" baseline="0" dirty="0" smtClean="0"/>
                        <a:t> MW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Bis</a:t>
                      </a:r>
                      <a:r>
                        <a:rPr lang="de-DE" sz="1200" baseline="0" dirty="0" smtClean="0"/>
                        <a:t> 60  </a:t>
                      </a:r>
                    </a:p>
                    <a:p>
                      <a:r>
                        <a:rPr lang="de-DE" sz="1200" baseline="0" dirty="0" smtClean="0"/>
                        <a:t>Theoretisch bis 90 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Mittel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/>
                        <a:t>Haltbarkeit</a:t>
                      </a:r>
                      <a:r>
                        <a:rPr lang="de-DE" sz="1200" baseline="0" dirty="0" smtClean="0"/>
                        <a:t>, </a:t>
                      </a:r>
                      <a:r>
                        <a:rPr lang="de-DE" sz="1200" baseline="0" dirty="0" err="1" smtClean="0"/>
                        <a:t>Skablierbarkeit</a:t>
                      </a:r>
                      <a:r>
                        <a:rPr lang="de-DE" sz="1200" baseline="0" dirty="0" smtClean="0"/>
                        <a:t>, Filter, Lastwechsel  Super: Flexibel bei </a:t>
                      </a:r>
                      <a:r>
                        <a:rPr lang="de-DE" sz="1200" baseline="0" dirty="0" err="1" smtClean="0"/>
                        <a:t>Fuels</a:t>
                      </a:r>
                      <a:r>
                        <a:rPr lang="de-DE" sz="1200" baseline="0" dirty="0" smtClean="0">
                          <a:sym typeface="Wingdings" pitchFamily="2" charset="2"/>
                        </a:rPr>
                        <a:t>!</a:t>
                      </a:r>
                      <a:endParaRPr lang="de-DE" sz="1200" dirty="0" smtClean="0"/>
                    </a:p>
                  </a:txBody>
                  <a:tcPr/>
                </a:tc>
              </a:tr>
              <a:tr h="408695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Hybrid und </a:t>
                      </a:r>
                      <a:r>
                        <a:rPr lang="de-DE" sz="1200" dirty="0" err="1" smtClean="0"/>
                        <a:t>Elektro</a:t>
                      </a:r>
                      <a:r>
                        <a:rPr lang="de-DE" sz="1200" dirty="0" smtClean="0"/>
                        <a:t> mit Akkus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0,1 -</a:t>
                      </a:r>
                      <a:r>
                        <a:rPr lang="de-DE" sz="1200" baseline="0" dirty="0" smtClean="0"/>
                        <a:t> 0,45 kg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73-90 Prozent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Hoch bis sehr hoch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aseline="0" dirty="0" smtClean="0"/>
                        <a:t>Beitrag 5 - 15 Prozent </a:t>
                      </a:r>
                      <a:br>
                        <a:rPr lang="de-DE" sz="1200" baseline="0" dirty="0" smtClean="0"/>
                      </a:br>
                      <a:r>
                        <a:rPr lang="de-DE" sz="1200" baseline="0" dirty="0" smtClean="0"/>
                        <a:t>Weltweit alle </a:t>
                      </a:r>
                      <a:r>
                        <a:rPr lang="de-DE" sz="1200" baseline="0" dirty="0" err="1" smtClean="0"/>
                        <a:t>kl</a:t>
                      </a:r>
                      <a:r>
                        <a:rPr lang="de-DE" sz="1200" baseline="0" dirty="0" smtClean="0"/>
                        <a:t>. Und </a:t>
                      </a:r>
                      <a:r>
                        <a:rPr lang="de-DE" sz="1200" baseline="0" dirty="0" err="1" smtClean="0"/>
                        <a:t>mittl</a:t>
                      </a:r>
                      <a:r>
                        <a:rPr lang="de-DE" sz="1200" baseline="0" dirty="0" smtClean="0"/>
                        <a:t>. Schiffe</a:t>
                      </a:r>
                      <a:endParaRPr lang="de-DE" sz="1200" dirty="0"/>
                    </a:p>
                  </a:txBody>
                  <a:tcPr/>
                </a:tc>
              </a:tr>
              <a:tr h="50387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Windantriebe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5</a:t>
                      </a:r>
                      <a:r>
                        <a:rPr lang="de-DE" sz="1200" baseline="0" dirty="0" smtClean="0"/>
                        <a:t> - 40 Prozent </a:t>
                      </a:r>
                      <a:r>
                        <a:rPr lang="de-DE" sz="1200" baseline="0" dirty="0" smtClean="0"/>
                        <a:t> Ersparnis 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Null/Flettner 400 Prozent 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Mittel bis hoch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Nur bestimmte Routen und Schiffe, Langsames</a:t>
                      </a:r>
                      <a:r>
                        <a:rPr lang="de-DE" sz="1200" baseline="0" dirty="0" smtClean="0"/>
                        <a:t> Fahren notwendig! </a:t>
                      </a:r>
                      <a:endParaRPr lang="de-DE" sz="12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/>
              <a:t>Machbare </a:t>
            </a:r>
            <a:r>
              <a:rPr lang="de-DE" sz="3200" dirty="0" smtClean="0"/>
              <a:t>Energiesparmaßnahmen und Antriebe jetzt umsetzen!  </a:t>
            </a:r>
            <a:endParaRPr lang="de-DE" sz="3200" dirty="0"/>
          </a:p>
        </p:txBody>
      </p:sp>
      <p:pic>
        <p:nvPicPr>
          <p:cNvPr id="8194" name="Picture 2" descr="C:\Dokumente und Einstellungen\Jens\Eigene Dateien\Referat\Fotos\Möglichkeitender Reduzierun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412776"/>
            <a:ext cx="6005945" cy="3204556"/>
          </a:xfrm>
          <a:prstGeom prst="rect">
            <a:avLst/>
          </a:prstGeom>
          <a:noFill/>
        </p:spPr>
      </p:pic>
      <p:pic>
        <p:nvPicPr>
          <p:cNvPr id="5" name="Picture 4" descr="C:\Dokumente und Einstellungen\Jens\Eigene Dateien\Referat\Fotos\DNV GL Schiffsbestellung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4725144"/>
            <a:ext cx="4497427" cy="16561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/>
              <a:t>Ein vollelektrischer autonomer Containerfeeder von </a:t>
            </a:r>
            <a:r>
              <a:rPr lang="de-DE" sz="3200" dirty="0" err="1" smtClean="0"/>
              <a:t>Yara</a:t>
            </a:r>
            <a:r>
              <a:rPr lang="de-DE" sz="3200" dirty="0" smtClean="0"/>
              <a:t> für die </a:t>
            </a:r>
            <a:r>
              <a:rPr lang="de-DE" sz="3200" dirty="0" smtClean="0"/>
              <a:t>Küstenschifffahrt</a:t>
            </a:r>
            <a:endParaRPr lang="de-DE" sz="3200" dirty="0"/>
          </a:p>
        </p:txBody>
      </p:sp>
      <p:pic>
        <p:nvPicPr>
          <p:cNvPr id="7" name="Inhaltsplatzhalter 6" descr="02_Zero Emission Feeder_3_4K_editcredit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1" y="1600200"/>
            <a:ext cx="8046157" cy="4525963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/>
              <a:t>Der vollelektrisch </a:t>
            </a:r>
            <a:r>
              <a:rPr lang="de-DE" sz="3200" dirty="0" smtClean="0"/>
              <a:t>autonome </a:t>
            </a:r>
            <a:r>
              <a:rPr lang="de-DE" sz="3200" dirty="0" smtClean="0"/>
              <a:t>Containerfeeder von </a:t>
            </a:r>
            <a:r>
              <a:rPr lang="de-DE" sz="3200" dirty="0" err="1" smtClean="0"/>
              <a:t>Yara</a:t>
            </a:r>
            <a:r>
              <a:rPr lang="de-DE" sz="3200" dirty="0" smtClean="0"/>
              <a:t> im Testbecken 2016</a:t>
            </a:r>
            <a:endParaRPr lang="de-DE" sz="3200" dirty="0"/>
          </a:p>
        </p:txBody>
      </p:sp>
      <p:pic>
        <p:nvPicPr>
          <p:cNvPr id="4" name="Inhaltsplatzhalter 3" descr=" Yara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/>
              <a:t>Flettnerrotoren sind die Wärmepumpen unter den Windantrieben</a:t>
            </a:r>
            <a:endParaRPr lang="de-DE" sz="3200" dirty="0"/>
          </a:p>
        </p:txBody>
      </p:sp>
      <p:pic>
        <p:nvPicPr>
          <p:cNvPr id="4" name="Inhaltsplatzhalter 3" descr="FlettnerSourc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8" cy="4525963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/>
              <a:t>Fair</a:t>
            </a:r>
            <a:endParaRPr lang="de-DE" sz="3200" dirty="0"/>
          </a:p>
        </p:txBody>
      </p:sp>
      <p:pic>
        <p:nvPicPr>
          <p:cNvPr id="4" name="Inhaltsplatzhalter 3" descr="NordlysSourc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1709" y="1600200"/>
            <a:ext cx="7640581" cy="4525963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err="1" smtClean="0"/>
              <a:t>Kite</a:t>
            </a:r>
            <a:r>
              <a:rPr lang="de-DE" sz="3200" dirty="0" smtClean="0"/>
              <a:t> </a:t>
            </a:r>
            <a:endParaRPr lang="de-DE" sz="3200" dirty="0"/>
          </a:p>
        </p:txBody>
      </p:sp>
      <p:pic>
        <p:nvPicPr>
          <p:cNvPr id="5" name="Inhaltsplatzhalter 4" descr="skysailssourc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09136" y="1600200"/>
            <a:ext cx="6925728" cy="4525963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b="1" dirty="0" smtClean="0">
                <a:solidFill>
                  <a:srgbClr val="00B050"/>
                </a:solidFill>
              </a:rPr>
              <a:t>Inhalt</a:t>
            </a:r>
            <a:endParaRPr lang="de-DE" sz="3200" b="1" dirty="0">
              <a:solidFill>
                <a:srgbClr val="00B05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Binnenschifffahrt</a:t>
            </a:r>
          </a:p>
          <a:p>
            <a:r>
              <a:rPr lang="de-DE" dirty="0" smtClean="0"/>
              <a:t>Hochseeschifffahrt</a:t>
            </a:r>
            <a:endParaRPr lang="de-DE" dirty="0" smtClean="0"/>
          </a:p>
          <a:p>
            <a:r>
              <a:rPr lang="de-DE" dirty="0" smtClean="0"/>
              <a:t>Technologien</a:t>
            </a:r>
          </a:p>
          <a:p>
            <a:r>
              <a:rPr lang="de-DE" dirty="0" smtClean="0"/>
              <a:t>Treibstoffe</a:t>
            </a:r>
          </a:p>
          <a:p>
            <a:r>
              <a:rPr lang="de-DE" dirty="0" smtClean="0"/>
              <a:t>Beispiele für grüne Schifffahrt</a:t>
            </a:r>
          </a:p>
          <a:p>
            <a:r>
              <a:rPr lang="de-DE" dirty="0" smtClean="0"/>
              <a:t>Fazit</a:t>
            </a:r>
            <a:endParaRPr lang="de-DE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3200" dirty="0" smtClean="0"/>
              <a:t>Segel </a:t>
            </a:r>
            <a:r>
              <a:rPr lang="de-DE" sz="3200" dirty="0" smtClean="0"/>
              <a:t>auf Schiff der</a:t>
            </a:r>
            <a:r>
              <a:rPr lang="de-DE" sz="3200" dirty="0" smtClean="0"/>
              <a:t> </a:t>
            </a:r>
            <a:r>
              <a:rPr lang="de-DE" sz="3200" dirty="0" err="1" smtClean="0"/>
              <a:t>Panamax</a:t>
            </a:r>
            <a:r>
              <a:rPr lang="de-DE" sz="3200" dirty="0" smtClean="0"/>
              <a:t>-Klasse</a:t>
            </a:r>
            <a:endParaRPr lang="de-DE" sz="3200" dirty="0"/>
          </a:p>
        </p:txBody>
      </p:sp>
      <p:pic>
        <p:nvPicPr>
          <p:cNvPr id="4" name="Inhaltsplatzhalter 3" descr="PanamaxSourc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41301" y="1600200"/>
            <a:ext cx="6461397" cy="4525963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/>
              <a:t>Segel funktionieren im </a:t>
            </a:r>
            <a:r>
              <a:rPr lang="de-DE" sz="3200" dirty="0" err="1" smtClean="0"/>
              <a:t>Deep-Sea-Shipping</a:t>
            </a:r>
            <a:r>
              <a:rPr lang="de-DE" sz="3200" dirty="0" smtClean="0">
                <a:sym typeface="Wingdings" pitchFamily="2" charset="2"/>
              </a:rPr>
              <a:t> </a:t>
            </a:r>
            <a:endParaRPr lang="de-DE" sz="3200" dirty="0"/>
          </a:p>
        </p:txBody>
      </p:sp>
      <p:pic>
        <p:nvPicPr>
          <p:cNvPr id="4" name="Inhaltsplatzhalter 3" descr="DSIC &amp; CMESSourc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38852" y="1600200"/>
            <a:ext cx="7066296" cy="4525963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/>
              <a:t>Konzept: Spart 90 Prozent Treibstoff</a:t>
            </a:r>
            <a:endParaRPr lang="de-DE" sz="3200" dirty="0"/>
          </a:p>
        </p:txBody>
      </p:sp>
      <p:pic>
        <p:nvPicPr>
          <p:cNvPr id="4" name="Inhaltsplatzhalter 3" descr="Wilhmsourc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6219" y="1600200"/>
            <a:ext cx="7011562" cy="4525963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>
                <a:solidFill>
                  <a:srgbClr val="00B050"/>
                </a:solidFill>
              </a:rPr>
              <a:t>Grünes Fazit</a:t>
            </a:r>
            <a:endParaRPr lang="de-DE" b="1" dirty="0">
              <a:solidFill>
                <a:srgbClr val="00B05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de-DE" dirty="0" err="1" smtClean="0"/>
              <a:t>Greenshipping</a:t>
            </a:r>
            <a:r>
              <a:rPr lang="de-DE" dirty="0" smtClean="0"/>
              <a:t> ist technologisch machbar</a:t>
            </a:r>
          </a:p>
          <a:p>
            <a:r>
              <a:rPr lang="de-DE" dirty="0" smtClean="0"/>
              <a:t>Immer die grünste Wahl treffen – Grüne sind eigene Kraft im Green-</a:t>
            </a:r>
            <a:r>
              <a:rPr lang="de-DE" dirty="0" err="1" smtClean="0"/>
              <a:t>Shipping</a:t>
            </a:r>
            <a:endParaRPr lang="de-DE" dirty="0" smtClean="0"/>
          </a:p>
          <a:p>
            <a:r>
              <a:rPr lang="de-DE" dirty="0" smtClean="0"/>
              <a:t>Titanischer Strombedarf </a:t>
            </a:r>
            <a:r>
              <a:rPr lang="de-DE" dirty="0" smtClean="0"/>
              <a:t> bis zweimal USA nur mit Synthesediesel </a:t>
            </a:r>
          </a:p>
          <a:p>
            <a:r>
              <a:rPr lang="de-DE" dirty="0" smtClean="0"/>
              <a:t>Entwicklung des Seeverkehrs bleibt unklar - es wird aber mehr.</a:t>
            </a:r>
            <a:endParaRPr lang="de-DE" dirty="0" smtClean="0"/>
          </a:p>
          <a:p>
            <a:r>
              <a:rPr lang="de-DE" dirty="0" smtClean="0"/>
              <a:t>LNG ist keine Lösung – Lieferkette betrachten</a:t>
            </a:r>
          </a:p>
          <a:p>
            <a:r>
              <a:rPr lang="de-DE" dirty="0" smtClean="0"/>
              <a:t>Politik für Windantriebe und </a:t>
            </a:r>
            <a:r>
              <a:rPr lang="de-DE" dirty="0" err="1" smtClean="0"/>
              <a:t>Slowsteaming</a:t>
            </a:r>
            <a:r>
              <a:rPr lang="de-DE" dirty="0" smtClean="0"/>
              <a:t> – </a:t>
            </a:r>
            <a:r>
              <a:rPr lang="de-DE" dirty="0" smtClean="0"/>
              <a:t>weil</a:t>
            </a:r>
            <a:r>
              <a:rPr lang="de-DE" dirty="0" smtClean="0"/>
              <a:t> Wind </a:t>
            </a:r>
            <a:r>
              <a:rPr lang="de-DE" dirty="0" smtClean="0"/>
              <a:t>noch kleines Potenzial hat</a:t>
            </a:r>
          </a:p>
          <a:p>
            <a:r>
              <a:rPr lang="de-DE" dirty="0" smtClean="0"/>
              <a:t>Smart -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state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art</a:t>
            </a:r>
            <a:r>
              <a:rPr lang="de-DE" dirty="0" smtClean="0"/>
              <a:t> – weltweite Optimierungspotenziale sofort umsetzen: </a:t>
            </a:r>
            <a:r>
              <a:rPr lang="de-DE" dirty="0" smtClean="0"/>
              <a:t>Energie sparen</a:t>
            </a:r>
            <a:r>
              <a:rPr lang="de-DE" dirty="0" smtClean="0"/>
              <a:t>, </a:t>
            </a:r>
            <a:r>
              <a:rPr lang="de-DE" dirty="0" err="1" smtClean="0"/>
              <a:t>e</a:t>
            </a:r>
            <a:r>
              <a:rPr lang="de-DE" dirty="0" err="1" smtClean="0"/>
              <a:t>lektro</a:t>
            </a:r>
            <a:r>
              <a:rPr lang="de-DE" dirty="0" smtClean="0"/>
              <a:t>, </a:t>
            </a:r>
            <a:r>
              <a:rPr lang="de-DE" dirty="0" smtClean="0"/>
              <a:t>autonom</a:t>
            </a:r>
            <a:r>
              <a:rPr lang="de-DE" dirty="0" smtClean="0"/>
              <a:t>, </a:t>
            </a:r>
            <a:r>
              <a:rPr lang="de-DE" dirty="0" smtClean="0"/>
              <a:t>digital</a:t>
            </a:r>
            <a:endParaRPr lang="de-DE" dirty="0" smtClean="0"/>
          </a:p>
          <a:p>
            <a:r>
              <a:rPr lang="de-DE" dirty="0" smtClean="0"/>
              <a:t>Die Hochtemperaturbrennstoffzelle technologisch reif machen </a:t>
            </a:r>
            <a:r>
              <a:rPr lang="de-DE" dirty="0" smtClean="0"/>
              <a:t>- ist </a:t>
            </a:r>
            <a:r>
              <a:rPr lang="de-DE" dirty="0" smtClean="0"/>
              <a:t>ein lohnenswertes Ziel</a:t>
            </a:r>
          </a:p>
          <a:p>
            <a:r>
              <a:rPr lang="de-DE" dirty="0" smtClean="0"/>
              <a:t>Ammoniaksynthese und Ammoniak in </a:t>
            </a:r>
            <a:r>
              <a:rPr lang="de-DE" dirty="0" smtClean="0"/>
              <a:t>Motoren ist </a:t>
            </a:r>
            <a:r>
              <a:rPr lang="de-DE" dirty="0" smtClean="0"/>
              <a:t>sehr sinnvoll </a:t>
            </a:r>
            <a:r>
              <a:rPr lang="de-DE" dirty="0" smtClean="0"/>
              <a:t>- daher </a:t>
            </a:r>
            <a:r>
              <a:rPr lang="de-DE" dirty="0" smtClean="0"/>
              <a:t>weiter entwickeln</a:t>
            </a:r>
          </a:p>
          <a:p>
            <a:r>
              <a:rPr lang="de-DE" dirty="0" smtClean="0"/>
              <a:t>Offene Technologiesysteme statt </a:t>
            </a:r>
            <a:r>
              <a:rPr lang="de-DE" dirty="0" smtClean="0"/>
              <a:t>Ein-Schiff-ein-Motor</a:t>
            </a:r>
            <a:endParaRPr lang="de-DE" dirty="0" smtClean="0"/>
          </a:p>
          <a:p>
            <a:r>
              <a:rPr lang="de-DE" dirty="0" smtClean="0"/>
              <a:t>Bunter Treibstoffmix der Zukunft erfordert tolerante </a:t>
            </a:r>
            <a:r>
              <a:rPr lang="de-DE" dirty="0" smtClean="0"/>
              <a:t>Technologien </a:t>
            </a:r>
            <a:r>
              <a:rPr lang="de-DE" dirty="0" smtClean="0"/>
              <a:t>wie Dual-Fuel-Motoren und zwei Tanks</a:t>
            </a:r>
          </a:p>
          <a:p>
            <a:r>
              <a:rPr lang="de-DE" dirty="0" smtClean="0"/>
              <a:t>International verlässliche Regeln geben Sicherheit für unterschiedliche regionale Lösungen </a:t>
            </a:r>
          </a:p>
          <a:p>
            <a:r>
              <a:rPr lang="de-DE" dirty="0" smtClean="0"/>
              <a:t>Grüner (!) egalitärer und liberaler Staat ist beste Grundlage für Innovationen </a:t>
            </a:r>
          </a:p>
          <a:p>
            <a:r>
              <a:rPr lang="de-DE" dirty="0" smtClean="0"/>
              <a:t>Daher in Binnenschifffahrt Norwegen folgen: </a:t>
            </a:r>
            <a:r>
              <a:rPr lang="de-DE" dirty="0" err="1" smtClean="0"/>
              <a:t>NOx</a:t>
            </a:r>
            <a:r>
              <a:rPr lang="de-DE" dirty="0" smtClean="0"/>
              <a:t>-Fond</a:t>
            </a:r>
            <a:r>
              <a:rPr lang="de-DE" dirty="0" smtClean="0"/>
              <a:t>, Beratung, Umsetzung und Macher und Avantgarde-</a:t>
            </a:r>
            <a:r>
              <a:rPr lang="de-DE" dirty="0" err="1" smtClean="0"/>
              <a:t>Mindset</a:t>
            </a:r>
            <a:r>
              <a:rPr lang="de-DE" dirty="0" smtClean="0"/>
              <a:t> statt </a:t>
            </a:r>
            <a:r>
              <a:rPr lang="de-DE" dirty="0" smtClean="0"/>
              <a:t>Silo-Denken - zuerst alle Fähren und Fahrgastschiffe umrüsten</a:t>
            </a:r>
            <a:endParaRPr lang="de-DE" dirty="0" smtClean="0"/>
          </a:p>
          <a:p>
            <a:r>
              <a:rPr lang="de-DE" dirty="0" smtClean="0"/>
              <a:t>Möglichst hoher Elektrifizierungsgrad in der Binnenschifffahrt mit </a:t>
            </a:r>
            <a:r>
              <a:rPr lang="de-DE" dirty="0" err="1" smtClean="0"/>
              <a:t>Megachargern</a:t>
            </a:r>
            <a:r>
              <a:rPr lang="de-DE" dirty="0" smtClean="0"/>
              <a:t> und H2/Ammoniak in Brennstoffzellen – Grüne </a:t>
            </a:r>
            <a:r>
              <a:rPr lang="de-DE" dirty="0" smtClean="0"/>
              <a:t>Partei </a:t>
            </a:r>
            <a:r>
              <a:rPr lang="de-DE" dirty="0" smtClean="0"/>
              <a:t>der </a:t>
            </a:r>
            <a:r>
              <a:rPr lang="de-DE" dirty="0" smtClean="0"/>
              <a:t>Binnenschiffer</a:t>
            </a:r>
          </a:p>
          <a:p>
            <a:r>
              <a:rPr lang="de-DE" dirty="0" smtClean="0"/>
              <a:t>Kanäle klimaanpassen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/>
              <a:t>Die Binnenschiffe fahren auf den Lebensadern des Landes</a:t>
            </a:r>
            <a:endParaRPr lang="de-DE" sz="320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948264" y="1600200"/>
            <a:ext cx="1738536" cy="4525963"/>
          </a:xfrm>
        </p:spPr>
        <p:txBody>
          <a:bodyPr>
            <a:normAutofit fontScale="47500" lnSpcReduction="20000"/>
          </a:bodyPr>
          <a:lstStyle/>
          <a:p>
            <a:r>
              <a:rPr lang="de-DE" dirty="0" smtClean="0"/>
              <a:t>Binnenschiffe im Schnitt  40 bis 60 Jahre alt</a:t>
            </a:r>
          </a:p>
          <a:p>
            <a:r>
              <a:rPr lang="de-DE" dirty="0" smtClean="0"/>
              <a:t>Geprägt von „</a:t>
            </a:r>
            <a:r>
              <a:rPr lang="de-DE" dirty="0" smtClean="0"/>
              <a:t>Partikulieren“ </a:t>
            </a:r>
            <a:r>
              <a:rPr lang="de-DE" dirty="0" smtClean="0"/>
              <a:t>Ein-Schiffbesitzer</a:t>
            </a:r>
          </a:p>
          <a:p>
            <a:r>
              <a:rPr lang="de-DE" dirty="0" smtClean="0"/>
              <a:t>Diesel </a:t>
            </a:r>
            <a:r>
              <a:rPr lang="de-DE" dirty="0" smtClean="0"/>
              <a:t>von allen Abgaben befreit 60 Cent pro Liter</a:t>
            </a:r>
          </a:p>
          <a:p>
            <a:r>
              <a:rPr lang="de-DE" dirty="0" smtClean="0"/>
              <a:t>Austausch des Motors und des Treibstoffs</a:t>
            </a:r>
          </a:p>
          <a:p>
            <a:r>
              <a:rPr lang="de-DE" dirty="0" smtClean="0"/>
              <a:t>Viele Fahrten über Tage  </a:t>
            </a:r>
            <a:r>
              <a:rPr lang="de-DE" dirty="0" smtClean="0"/>
              <a:t>flussauf</a:t>
            </a:r>
          </a:p>
          <a:p>
            <a:r>
              <a:rPr lang="de-DE" dirty="0" smtClean="0"/>
              <a:t>Umbauten möglich aber </a:t>
            </a:r>
            <a:r>
              <a:rPr lang="de-DE" dirty="0" smtClean="0"/>
              <a:t>teuer</a:t>
            </a:r>
            <a:endParaRPr lang="de-DE" dirty="0" smtClean="0"/>
          </a:p>
          <a:p>
            <a:r>
              <a:rPr lang="de-DE" dirty="0" smtClean="0"/>
              <a:t>Fähren und Fahrgastschiffe gesellschaftlich inklusiv und transformativ – </a:t>
            </a:r>
            <a:r>
              <a:rPr lang="de-DE" dirty="0" smtClean="0"/>
              <a:t>elektrifizieren</a:t>
            </a:r>
            <a:r>
              <a:rPr lang="de-DE" dirty="0" smtClean="0">
                <a:sym typeface="Wingdings" pitchFamily="2" charset="2"/>
              </a:rPr>
              <a:t>!</a:t>
            </a:r>
            <a:r>
              <a:rPr lang="de-DE" dirty="0" smtClean="0"/>
              <a:t> </a:t>
            </a:r>
            <a:endParaRPr lang="de-DE" dirty="0" smtClean="0"/>
          </a:p>
          <a:p>
            <a:pPr>
              <a:buNone/>
            </a:pPr>
            <a:endParaRPr lang="de-DE" dirty="0" smtClean="0"/>
          </a:p>
          <a:p>
            <a:pPr>
              <a:buNone/>
            </a:pPr>
            <a:endParaRPr lang="de-DE" dirty="0" smtClean="0"/>
          </a:p>
          <a:p>
            <a:pPr>
              <a:buNone/>
            </a:pPr>
            <a:endParaRPr lang="de-DE" dirty="0"/>
          </a:p>
        </p:txBody>
      </p:sp>
      <p:pic>
        <p:nvPicPr>
          <p:cNvPr id="7" name="Inhaltsplatzhalter 6" descr="BSJS.tif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77585" y="1600200"/>
            <a:ext cx="6034618" cy="4525963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/>
              <a:t>Macht die Bundesregierung den Ausbau komplett falsch?</a:t>
            </a:r>
            <a:endParaRPr lang="de-DE" sz="3200" dirty="0"/>
          </a:p>
        </p:txBody>
      </p:sp>
      <p:pic>
        <p:nvPicPr>
          <p:cNvPr id="11" name="Inhaltsplatzhalter 10" descr="AusbauBR.tif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67001" y="1600200"/>
            <a:ext cx="3200997" cy="4525963"/>
          </a:xfrm>
        </p:spPr>
      </p:pic>
      <p:pic>
        <p:nvPicPr>
          <p:cNvPr id="10" name="Inhaltsplatzhalter 9" descr="Binnenschiffsverkehr.tiff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876301" y="1600200"/>
            <a:ext cx="3200398" cy="4525963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/>
              <a:t>Was transportiert am meisten: Bahn, Schiff oder LKW?</a:t>
            </a:r>
            <a:endParaRPr lang="de-DE" sz="3200" dirty="0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endParaRPr lang="de-DE" sz="1200" dirty="0" smtClean="0"/>
          </a:p>
          <a:p>
            <a:pPr marL="0" indent="0">
              <a:spcBef>
                <a:spcPts val="0"/>
              </a:spcBef>
              <a:buNone/>
            </a:pPr>
            <a:endParaRPr lang="de-DE" sz="1200" dirty="0" smtClean="0"/>
          </a:p>
          <a:p>
            <a:pPr marL="0" indent="0">
              <a:spcBef>
                <a:spcPts val="0"/>
              </a:spcBef>
              <a:buNone/>
            </a:pPr>
            <a:endParaRPr lang="de-DE" sz="1200" dirty="0" smtClean="0"/>
          </a:p>
          <a:p>
            <a:pPr>
              <a:buNone/>
            </a:pPr>
            <a:endParaRPr lang="de-DE" sz="1200" dirty="0" smtClean="0"/>
          </a:p>
          <a:p>
            <a:pPr>
              <a:buNone/>
            </a:pPr>
            <a:endParaRPr lang="de-DE" sz="1200" dirty="0" smtClean="0"/>
          </a:p>
          <a:p>
            <a:pPr>
              <a:buNone/>
            </a:pPr>
            <a:endParaRPr lang="de-DE" sz="1200" dirty="0" smtClean="0"/>
          </a:p>
          <a:p>
            <a:pPr>
              <a:buNone/>
            </a:pPr>
            <a:endParaRPr lang="de-DE" sz="1200" dirty="0" smtClean="0"/>
          </a:p>
          <a:p>
            <a:pPr>
              <a:buNone/>
            </a:pPr>
            <a:endParaRPr lang="de-DE" sz="1200" dirty="0" smtClean="0"/>
          </a:p>
          <a:p>
            <a:pPr>
              <a:buNone/>
            </a:pPr>
            <a:endParaRPr lang="de-DE" sz="1200" dirty="0" smtClean="0"/>
          </a:p>
          <a:p>
            <a:pPr>
              <a:buNone/>
            </a:pPr>
            <a:endParaRPr lang="de-DE" sz="1200" dirty="0" smtClean="0"/>
          </a:p>
          <a:p>
            <a:pPr>
              <a:buNone/>
            </a:pPr>
            <a:endParaRPr lang="de-DE" sz="1200" dirty="0" smtClean="0"/>
          </a:p>
          <a:p>
            <a:pPr>
              <a:buNone/>
            </a:pPr>
            <a:endParaRPr lang="de-DE" sz="1200" dirty="0" smtClean="0"/>
          </a:p>
          <a:p>
            <a:pPr>
              <a:buNone/>
            </a:pPr>
            <a:endParaRPr lang="de-DE" sz="1200" dirty="0" smtClean="0"/>
          </a:p>
          <a:p>
            <a:pPr>
              <a:buNone/>
            </a:pPr>
            <a:endParaRPr lang="de-DE" sz="1200" dirty="0" smtClean="0"/>
          </a:p>
          <a:p>
            <a:pPr>
              <a:buNone/>
            </a:pPr>
            <a:endParaRPr lang="de-DE" sz="1200" dirty="0" smtClean="0"/>
          </a:p>
          <a:p>
            <a:pPr>
              <a:buNone/>
            </a:pPr>
            <a:endParaRPr lang="de-DE" sz="1200" dirty="0" smtClean="0"/>
          </a:p>
          <a:p>
            <a:pPr>
              <a:buNone/>
            </a:pPr>
            <a:endParaRPr lang="de-DE" sz="12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de-DE" sz="1200" dirty="0" smtClean="0"/>
              <a:t>Verbrauch Bahn: Gesamt.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1200" dirty="0" smtClean="0"/>
              <a:t>Quelle: Energie: Bundesministerium für Verkehr und digitale Infrastruktur (BMVI), Verkehr in Zahlen 2015/16. Berlin: BMVI 2015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1200" dirty="0" smtClean="0"/>
              <a:t>Transportleistung: Quelle: Allianz pro Schiene | 03/2019 | auf Basis von BMVI &amp; </a:t>
            </a:r>
            <a:r>
              <a:rPr lang="de-DE" sz="1200" dirty="0" err="1" smtClean="0"/>
              <a:t>Destatis</a:t>
            </a:r>
            <a:r>
              <a:rPr lang="de-DE" sz="1200" dirty="0" smtClean="0"/>
              <a:t> | auf Grundlage der Verkehrsleistung in Tonnenkilometern Lizenz: Nutzung frei für redaktionelle Zwecke unter Namensnennung </a:t>
            </a:r>
            <a:br>
              <a:rPr lang="de-DE" sz="1200" dirty="0" smtClean="0"/>
            </a:br>
            <a:r>
              <a:rPr lang="de-DE" sz="1200" dirty="0" smtClean="0"/>
              <a:t/>
            </a:r>
            <a:br>
              <a:rPr lang="de-DE" sz="1200" dirty="0" smtClean="0"/>
            </a:br>
            <a:endParaRPr lang="de-DE" sz="1200" dirty="0" smtClean="0"/>
          </a:p>
          <a:p>
            <a:pPr>
              <a:buNone/>
            </a:pPr>
            <a:endParaRPr lang="de-DE" sz="1200" dirty="0" smtClean="0"/>
          </a:p>
          <a:p>
            <a:pPr>
              <a:buNone/>
            </a:pPr>
            <a:endParaRPr lang="de-DE" sz="1200" dirty="0" smtClean="0"/>
          </a:p>
          <a:p>
            <a:pPr>
              <a:buNone/>
            </a:pPr>
            <a:endParaRPr lang="de-DE" sz="1200" dirty="0" smtClean="0"/>
          </a:p>
          <a:p>
            <a:pPr>
              <a:buNone/>
            </a:pPr>
            <a:endParaRPr lang="de-DE" sz="1200" dirty="0" smtClean="0"/>
          </a:p>
          <a:p>
            <a:pPr>
              <a:buNone/>
            </a:pPr>
            <a:endParaRPr lang="de-DE" sz="1200" dirty="0" smtClean="0"/>
          </a:p>
          <a:p>
            <a:pPr>
              <a:buNone/>
            </a:pPr>
            <a:endParaRPr lang="de-DE" sz="1200" dirty="0" smtClean="0"/>
          </a:p>
          <a:p>
            <a:pPr>
              <a:buNone/>
            </a:pPr>
            <a:endParaRPr lang="de-DE" sz="1200" dirty="0" smtClean="0"/>
          </a:p>
          <a:p>
            <a:pPr>
              <a:buNone/>
            </a:pPr>
            <a:endParaRPr lang="de-DE" sz="1200" dirty="0" smtClean="0"/>
          </a:p>
          <a:p>
            <a:pPr>
              <a:buNone/>
            </a:pPr>
            <a:endParaRPr lang="de-DE" sz="1200" dirty="0" smtClean="0"/>
          </a:p>
          <a:p>
            <a:pPr>
              <a:buNone/>
            </a:pPr>
            <a:endParaRPr lang="de-DE" sz="1200" dirty="0" smtClean="0"/>
          </a:p>
          <a:p>
            <a:pPr>
              <a:buNone/>
            </a:pPr>
            <a:endParaRPr lang="de-DE" sz="1200" dirty="0" smtClean="0"/>
          </a:p>
          <a:p>
            <a:pPr>
              <a:buNone/>
            </a:pPr>
            <a:endParaRPr lang="de-DE" sz="1200" dirty="0" smtClean="0"/>
          </a:p>
          <a:p>
            <a:pPr>
              <a:buNone/>
            </a:pPr>
            <a:endParaRPr lang="de-DE" sz="1200" dirty="0" smtClean="0"/>
          </a:p>
          <a:p>
            <a:pPr>
              <a:buNone/>
            </a:pPr>
            <a:endParaRPr lang="de-DE" sz="1200" dirty="0" smtClean="0"/>
          </a:p>
          <a:p>
            <a:pPr>
              <a:buNone/>
            </a:pPr>
            <a:endParaRPr lang="de-DE" sz="1200" dirty="0" smtClean="0"/>
          </a:p>
          <a:p>
            <a:pPr>
              <a:buNone/>
            </a:pPr>
            <a:endParaRPr lang="de-DE" sz="1200" dirty="0" smtClean="0"/>
          </a:p>
          <a:p>
            <a:pPr>
              <a:buNone/>
            </a:pPr>
            <a:endParaRPr lang="de-DE" sz="1200" dirty="0" smtClean="0"/>
          </a:p>
          <a:p>
            <a:pPr>
              <a:buNone/>
            </a:pPr>
            <a:r>
              <a:rPr lang="de-DE" sz="1200" dirty="0" smtClean="0"/>
              <a:t>Quelle: Energie: Bundesministerium für Verkehr und digitale Infrastruktur (BMVI), Hrsg.: </a:t>
            </a:r>
            <a:br>
              <a:rPr lang="de-DE" sz="1200" dirty="0" smtClean="0"/>
            </a:br>
            <a:r>
              <a:rPr lang="de-DE" sz="1200" dirty="0" smtClean="0"/>
              <a:t>Verkehr in Zahlen 2015/16. Berlin: BMVI 2015  </a:t>
            </a:r>
          </a:p>
          <a:p>
            <a:pPr>
              <a:buNone/>
            </a:pPr>
            <a:r>
              <a:rPr lang="de-DE" sz="1200" dirty="0" smtClean="0"/>
              <a:t>Transportleistung: </a:t>
            </a:r>
            <a:r>
              <a:rPr lang="de-DE" sz="1200" b="1" dirty="0" smtClean="0"/>
              <a:t>Quelle: </a:t>
            </a:r>
            <a:r>
              <a:rPr lang="de-DE" sz="1200" dirty="0" smtClean="0"/>
              <a:t>Allianz pro Schiene | 03/2019 | auf Basis von BMVI &amp; </a:t>
            </a:r>
            <a:r>
              <a:rPr lang="de-DE" sz="1200" dirty="0" err="1" smtClean="0"/>
              <a:t>Destatis</a:t>
            </a:r>
            <a:r>
              <a:rPr lang="de-DE" sz="1200" dirty="0" smtClean="0"/>
              <a:t> | auf Grundlage der Verkehrsleistung in Tonnenkilometern</a:t>
            </a:r>
            <a:br>
              <a:rPr lang="de-DE" sz="1200" dirty="0" smtClean="0"/>
            </a:br>
            <a:r>
              <a:rPr lang="de-DE" sz="1200" b="1" dirty="0" smtClean="0"/>
              <a:t>Lizenz: </a:t>
            </a:r>
            <a:r>
              <a:rPr lang="de-DE" sz="1200" dirty="0" smtClean="0"/>
              <a:t>Nutzung frei für redaktionelle Zwecke unter Namensnennung </a:t>
            </a:r>
            <a:br>
              <a:rPr lang="de-DE" sz="1200" dirty="0" smtClean="0"/>
            </a:br>
            <a:r>
              <a:rPr lang="de-DE" sz="1200" dirty="0" smtClean="0"/>
              <a:t/>
            </a:r>
            <a:br>
              <a:rPr lang="de-DE" sz="1200" dirty="0" smtClean="0"/>
            </a:br>
            <a:endParaRPr lang="de-DE" sz="1200" dirty="0" smtClean="0"/>
          </a:p>
          <a:p>
            <a:pPr marL="0" indent="0">
              <a:spcBef>
                <a:spcPts val="0"/>
              </a:spcBef>
              <a:buNone/>
            </a:pPr>
            <a:endParaRPr lang="de-DE" sz="1200" dirty="0" smtClean="0"/>
          </a:p>
          <a:p>
            <a:pPr marL="0" indent="0">
              <a:spcBef>
                <a:spcPts val="0"/>
              </a:spcBef>
              <a:buNone/>
            </a:pPr>
            <a:endParaRPr lang="de-DE" sz="1200" dirty="0" smtClean="0"/>
          </a:p>
          <a:p>
            <a:pPr marL="0" indent="0">
              <a:spcBef>
                <a:spcPts val="0"/>
              </a:spcBef>
              <a:buNone/>
            </a:pPr>
            <a:endParaRPr lang="de-DE" sz="1200" dirty="0" smtClean="0"/>
          </a:p>
          <a:p>
            <a:pPr marL="0" indent="0">
              <a:spcBef>
                <a:spcPts val="0"/>
              </a:spcBef>
              <a:buNone/>
            </a:pPr>
            <a:endParaRPr lang="de-DE" sz="1200" dirty="0" smtClean="0"/>
          </a:p>
          <a:p>
            <a:pPr marL="0" indent="0">
              <a:spcBef>
                <a:spcPts val="0"/>
              </a:spcBef>
              <a:buNone/>
            </a:pPr>
            <a:endParaRPr lang="de-DE" sz="1200" dirty="0" smtClean="0"/>
          </a:p>
        </p:txBody>
      </p:sp>
      <p:graphicFrame>
        <p:nvGraphicFramePr>
          <p:cNvPr id="10" name="Inhaltsplatzhalter 3"/>
          <p:cNvGraphicFramePr>
            <a:graphicFrameLocks/>
          </p:cNvGraphicFramePr>
          <p:nvPr/>
        </p:nvGraphicFramePr>
        <p:xfrm>
          <a:off x="467544" y="1752601"/>
          <a:ext cx="8136904" cy="3404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/>
              <a:t>Welcher Antrieb verbraucht </a:t>
            </a:r>
            <a:r>
              <a:rPr lang="de-DE" sz="3200" dirty="0" err="1" smtClean="0"/>
              <a:t>wieviel</a:t>
            </a:r>
            <a:r>
              <a:rPr lang="de-DE" sz="3200" dirty="0" smtClean="0"/>
              <a:t> erneuerbaren Strom?</a:t>
            </a:r>
            <a:endParaRPr lang="de-DE" sz="3200" dirty="0"/>
          </a:p>
        </p:txBody>
      </p:sp>
      <p:pic>
        <p:nvPicPr>
          <p:cNvPr id="4" name="Inhaltsplatzhalter 3" descr="TuE2017.tif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556792"/>
            <a:ext cx="7613058" cy="4525963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/>
              <a:t>Vom Ende </a:t>
            </a:r>
            <a:r>
              <a:rPr lang="de-DE" sz="3200" smtClean="0"/>
              <a:t>her gedacht</a:t>
            </a:r>
            <a:r>
              <a:rPr lang="de-DE" sz="3200" smtClean="0"/>
              <a:t>: </a:t>
            </a:r>
            <a:r>
              <a:rPr lang="de-DE" sz="3200" dirty="0" smtClean="0"/>
              <a:t>Es kommt auf den Antrieb an!</a:t>
            </a:r>
            <a:endParaRPr lang="de-DE" sz="3200" dirty="0"/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</p:nvPr>
        </p:nvGraphicFramePr>
        <p:xfrm>
          <a:off x="683568" y="1484784"/>
          <a:ext cx="7655661" cy="47044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2806"/>
                <a:gridCol w="1987233"/>
                <a:gridCol w="1702816"/>
                <a:gridCol w="1982806"/>
              </a:tblGrid>
              <a:tr h="353107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Binnenschiff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Bahn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LKW</a:t>
                      </a:r>
                      <a:endParaRPr lang="de-DE" sz="1400" dirty="0"/>
                    </a:p>
                  </a:txBody>
                  <a:tcPr/>
                </a:tc>
              </a:tr>
              <a:tr h="493382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Well </a:t>
                      </a:r>
                      <a:r>
                        <a:rPr lang="de-DE" sz="1400" dirty="0" err="1" smtClean="0"/>
                        <a:t>to</a:t>
                      </a:r>
                      <a:r>
                        <a:rPr lang="de-DE" sz="1400" dirty="0" smtClean="0"/>
                        <a:t> </a:t>
                      </a:r>
                      <a:r>
                        <a:rPr lang="de-DE" sz="1400" dirty="0" err="1" smtClean="0"/>
                        <a:t>Wheel</a:t>
                      </a:r>
                      <a:r>
                        <a:rPr lang="de-DE" sz="1400" dirty="0" smtClean="0"/>
                        <a:t> </a:t>
                      </a:r>
                      <a:br>
                        <a:rPr lang="de-DE" sz="1400" dirty="0" smtClean="0"/>
                      </a:b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13 Prozent  </a:t>
                      </a:r>
                    </a:p>
                    <a:p>
                      <a:r>
                        <a:rPr lang="de-DE" sz="1400" dirty="0" smtClean="0"/>
                        <a:t>Synthesediesel 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80 Prozent </a:t>
                      </a:r>
                    </a:p>
                    <a:p>
                      <a:r>
                        <a:rPr lang="de-DE" sz="1400" dirty="0" smtClean="0"/>
                        <a:t>Oberleitung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73 Prozent</a:t>
                      </a:r>
                      <a:br>
                        <a:rPr lang="de-DE" sz="1400" dirty="0" smtClean="0"/>
                      </a:br>
                      <a:r>
                        <a:rPr lang="de-DE" sz="1400" dirty="0" smtClean="0"/>
                        <a:t> Batterie</a:t>
                      </a:r>
                      <a:endParaRPr lang="de-DE" sz="1400" dirty="0"/>
                    </a:p>
                  </a:txBody>
                  <a:tcPr/>
                </a:tc>
              </a:tr>
              <a:tr h="899696">
                <a:tc>
                  <a:txBody>
                    <a:bodyPr/>
                    <a:lstStyle/>
                    <a:p>
                      <a:r>
                        <a:rPr lang="de-DE" sz="1400" baseline="0" dirty="0" smtClean="0"/>
                        <a:t>Gütertonne Transportweite mit gleichem </a:t>
                      </a:r>
                      <a:r>
                        <a:rPr lang="de-DE" sz="1400" baseline="0" dirty="0" smtClean="0"/>
                        <a:t>Energieaufwand - nach WSA Rheine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370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300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100</a:t>
                      </a:r>
                      <a:endParaRPr lang="de-DE" sz="1400" dirty="0"/>
                    </a:p>
                  </a:txBody>
                  <a:tcPr/>
                </a:tc>
              </a:tr>
              <a:tr h="353107"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Well</a:t>
                      </a:r>
                      <a:r>
                        <a:rPr lang="de-DE" sz="1400" b="1" baseline="0" dirty="0" smtClean="0"/>
                        <a:t> </a:t>
                      </a:r>
                      <a:r>
                        <a:rPr lang="de-DE" sz="1400" b="1" baseline="0" dirty="0" err="1" smtClean="0"/>
                        <a:t>to</a:t>
                      </a:r>
                      <a:r>
                        <a:rPr lang="de-DE" sz="1400" b="1" baseline="0" dirty="0" smtClean="0"/>
                        <a:t> </a:t>
                      </a:r>
                      <a:r>
                        <a:rPr lang="de-DE" sz="1400" b="1" baseline="0" dirty="0" err="1" smtClean="0"/>
                        <a:t>Weight</a:t>
                      </a:r>
                      <a:endParaRPr lang="de-DE" sz="14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baseline="0" dirty="0" smtClean="0"/>
                        <a:t>48,1 (370 mal 0,13)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240 (300 mal 0,80)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baseline="0" dirty="0" smtClean="0"/>
                        <a:t>73 (100 mal 0,73)</a:t>
                      </a:r>
                    </a:p>
                  </a:txBody>
                  <a:tcPr/>
                </a:tc>
              </a:tr>
              <a:tr h="2321797">
                <a:tc>
                  <a:txBody>
                    <a:bodyPr/>
                    <a:lstStyle/>
                    <a:p>
                      <a:endParaRPr lang="de-DE" sz="1400" baseline="0" dirty="0" smtClean="0"/>
                    </a:p>
                    <a:p>
                      <a:endParaRPr lang="de-DE" sz="14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+ </a:t>
                      </a:r>
                      <a:r>
                        <a:rPr lang="de-DE" sz="1400" dirty="0" err="1" smtClean="0"/>
                        <a:t>Elektro</a:t>
                      </a:r>
                      <a:r>
                        <a:rPr lang="de-DE" sz="1400" dirty="0" smtClean="0"/>
                        <a:t>/Hybrid</a:t>
                      </a:r>
                      <a:r>
                        <a:rPr lang="de-DE" sz="1400" baseline="0" dirty="0" smtClean="0"/>
                        <a:t> </a:t>
                      </a:r>
                      <a:endParaRPr lang="de-DE" sz="1400" baseline="0" dirty="0" smtClean="0"/>
                    </a:p>
                    <a:p>
                      <a:r>
                        <a:rPr lang="de-DE" sz="1400" baseline="0" dirty="0" smtClean="0"/>
                        <a:t>+ </a:t>
                      </a:r>
                      <a:r>
                        <a:rPr lang="de-DE" sz="1400" baseline="0" dirty="0" smtClean="0"/>
                        <a:t>Wasserstoff</a:t>
                      </a:r>
                    </a:p>
                    <a:p>
                      <a:r>
                        <a:rPr lang="de-DE" sz="1400" baseline="0" dirty="0" smtClean="0"/>
                        <a:t>+ </a:t>
                      </a:r>
                      <a:r>
                        <a:rPr lang="de-DE" sz="1400" baseline="0" dirty="0" smtClean="0"/>
                        <a:t>Fahrweise</a:t>
                      </a:r>
                    </a:p>
                    <a:p>
                      <a:r>
                        <a:rPr lang="de-DE" sz="1400" baseline="0" dirty="0" smtClean="0"/>
                        <a:t>+ Rumpfoptimierung</a:t>
                      </a:r>
                    </a:p>
                    <a:p>
                      <a:r>
                        <a:rPr lang="de-DE" sz="1400" baseline="0" dirty="0" smtClean="0"/>
                        <a:t>+ Neue Motoren</a:t>
                      </a:r>
                      <a:endParaRPr lang="de-DE" sz="1400" dirty="0" smtClean="0"/>
                    </a:p>
                    <a:p>
                      <a:r>
                        <a:rPr lang="de-DE" sz="1400" dirty="0" smtClean="0"/>
                        <a:t>+ Landstrom</a:t>
                      </a:r>
                      <a:r>
                        <a:rPr lang="de-DE" sz="1400" baseline="0" dirty="0" smtClean="0"/>
                        <a:t> </a:t>
                      </a:r>
                    </a:p>
                    <a:p>
                      <a:r>
                        <a:rPr lang="de-DE" sz="1400" baseline="0" dirty="0" smtClean="0"/>
                        <a:t>+ Solar, Wind</a:t>
                      </a:r>
                    </a:p>
                    <a:p>
                      <a:r>
                        <a:rPr lang="de-DE" sz="1400" baseline="0" dirty="0" smtClean="0"/>
                        <a:t>+ </a:t>
                      </a:r>
                      <a:r>
                        <a:rPr lang="de-DE" sz="1400" baseline="0" dirty="0" err="1" smtClean="0"/>
                        <a:t>Digit.Optimierung</a:t>
                      </a:r>
                      <a:endParaRPr lang="de-DE" sz="1400" baseline="0" dirty="0" smtClean="0"/>
                    </a:p>
                    <a:p>
                      <a:r>
                        <a:rPr lang="de-DE" sz="1400" baseline="0" dirty="0" smtClean="0"/>
                        <a:t>+ Neue Treibstoffe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de-DE" sz="1400" baseline="0" dirty="0" smtClean="0"/>
                        <a:t>+ Auslastung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+ </a:t>
                      </a:r>
                      <a:r>
                        <a:rPr lang="de-DE" sz="1400" dirty="0" smtClean="0"/>
                        <a:t>Auslastung</a:t>
                      </a:r>
                      <a:endParaRPr lang="de-DE" sz="1400" baseline="0" dirty="0" smtClean="0"/>
                    </a:p>
                    <a:p>
                      <a:pPr>
                        <a:buFontTx/>
                        <a:buChar char="-"/>
                      </a:pPr>
                      <a:r>
                        <a:rPr lang="de-DE" sz="1400" baseline="0" dirty="0" smtClean="0"/>
                        <a:t> Hybrid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de-DE" sz="1400" baseline="0" dirty="0" smtClean="0"/>
                        <a:t> Wasserstoff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r>
                        <a:rPr lang="de-DE" sz="1400" dirty="0" smtClean="0"/>
                        <a:t> </a:t>
                      </a:r>
                      <a:r>
                        <a:rPr lang="de-DE" sz="1400" baseline="0" dirty="0" smtClean="0"/>
                        <a:t> </a:t>
                      </a:r>
                      <a:r>
                        <a:rPr lang="de-DE" sz="1400" i="0" u="none" baseline="0" dirty="0" smtClean="0"/>
                        <a:t>Wasserstoff</a:t>
                      </a:r>
                      <a:endParaRPr lang="de-DE" sz="1400" i="0" u="sng" baseline="0" dirty="0" smtClean="0"/>
                    </a:p>
                    <a:p>
                      <a:pPr>
                        <a:buFontTx/>
                        <a:buChar char="-"/>
                      </a:pPr>
                      <a:r>
                        <a:rPr lang="de-DE" sz="1400" i="0" u="none" baseline="0" dirty="0" smtClean="0"/>
                        <a:t>  </a:t>
                      </a:r>
                      <a:r>
                        <a:rPr lang="de-DE" sz="1400" i="0" u="none" baseline="0" dirty="0" smtClean="0"/>
                        <a:t>Elektrotreibstoffe</a:t>
                      </a:r>
                      <a:endParaRPr lang="de-DE" sz="1400" baseline="0" dirty="0" smtClean="0"/>
                    </a:p>
                    <a:p>
                      <a:r>
                        <a:rPr lang="de-DE" sz="1400" baseline="0" dirty="0" smtClean="0"/>
                        <a:t>+ Oberleitungen</a:t>
                      </a:r>
                    </a:p>
                    <a:p>
                      <a:r>
                        <a:rPr lang="de-DE" sz="1400" baseline="0" dirty="0" smtClean="0"/>
                        <a:t>+ Solarzellen</a:t>
                      </a:r>
                    </a:p>
                    <a:p>
                      <a:r>
                        <a:rPr lang="de-DE" sz="1400" baseline="0" dirty="0" smtClean="0"/>
                        <a:t>+ Auslastung</a:t>
                      </a:r>
                    </a:p>
                    <a:p>
                      <a:r>
                        <a:rPr lang="de-DE" sz="1400" baseline="0" dirty="0" smtClean="0"/>
                        <a:t>+ Letzte Meile Lastenrad</a:t>
                      </a:r>
                      <a:endParaRPr lang="de-DE" sz="1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/>
              <a:t>Zukunft wird mit Strom gemacht: </a:t>
            </a:r>
            <a:r>
              <a:rPr lang="de-DE" sz="3200" dirty="0" smtClean="0"/>
              <a:t>„MF Ampere“</a:t>
            </a:r>
            <a:r>
              <a:rPr lang="de-DE" sz="3200" dirty="0" smtClean="0"/>
              <a:t> </a:t>
            </a:r>
            <a:r>
              <a:rPr lang="de-DE" sz="3200" dirty="0" smtClean="0"/>
              <a:t>in Norwegen </a:t>
            </a:r>
            <a:r>
              <a:rPr lang="de-DE" sz="3200" dirty="0" smtClean="0"/>
              <a:t>2015</a:t>
            </a:r>
            <a:endParaRPr lang="de-DE" sz="3200" dirty="0"/>
          </a:p>
        </p:txBody>
      </p:sp>
      <p:pic>
        <p:nvPicPr>
          <p:cNvPr id="5" name="Inhaltsplatzhalter 4" descr="im2015050751pd_300dpiSiemens AG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67544" y="1628800"/>
            <a:ext cx="4038600" cy="2916767"/>
          </a:xfrm>
        </p:spPr>
      </p:pic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0192" y="1600200"/>
            <a:ext cx="2386608" cy="4525963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de-DE" b="1" dirty="0" smtClean="0"/>
              <a:t>	Norwegen</a:t>
            </a:r>
            <a:r>
              <a:rPr lang="de-DE" b="1" dirty="0" smtClean="0"/>
              <a:t>:</a:t>
            </a:r>
            <a:r>
              <a:rPr lang="de-DE" dirty="0" smtClean="0"/>
              <a:t> </a:t>
            </a:r>
            <a:endParaRPr lang="de-DE" dirty="0" smtClean="0"/>
          </a:p>
          <a:p>
            <a:r>
              <a:rPr lang="de-DE" dirty="0" smtClean="0"/>
              <a:t>Abgase </a:t>
            </a:r>
            <a:r>
              <a:rPr lang="de-DE" dirty="0" smtClean="0"/>
              <a:t>Halbierung bis 2030 in Fjorden und Hoheitsgewässern</a:t>
            </a:r>
          </a:p>
          <a:p>
            <a:r>
              <a:rPr lang="de-DE" dirty="0" smtClean="0"/>
              <a:t>NOX-Fond und </a:t>
            </a:r>
            <a:r>
              <a:rPr lang="de-DE" dirty="0" smtClean="0"/>
              <a:t> viele Gesetze</a:t>
            </a:r>
            <a:endParaRPr lang="de-DE" dirty="0" smtClean="0"/>
          </a:p>
          <a:p>
            <a:r>
              <a:rPr lang="de-DE" dirty="0" smtClean="0"/>
              <a:t>Günstiger Strom</a:t>
            </a:r>
          </a:p>
          <a:p>
            <a:r>
              <a:rPr lang="de-DE" dirty="0" smtClean="0"/>
              <a:t>Führender Green-</a:t>
            </a:r>
            <a:r>
              <a:rPr lang="de-DE" dirty="0" err="1" smtClean="0"/>
              <a:t>Shipping</a:t>
            </a:r>
            <a:r>
              <a:rPr lang="de-DE" dirty="0" smtClean="0"/>
              <a:t> Cluster der Welt mit Akkufabriken, Design, Umrüstung, autonomen Fahren</a:t>
            </a:r>
          </a:p>
          <a:p>
            <a:r>
              <a:rPr lang="de-DE" dirty="0" smtClean="0"/>
              <a:t>Deutsche Firmen </a:t>
            </a:r>
            <a:r>
              <a:rPr lang="de-DE" dirty="0" err="1" smtClean="0"/>
              <a:t>nvolviert</a:t>
            </a:r>
            <a:endParaRPr lang="de-DE" dirty="0" smtClean="0"/>
          </a:p>
          <a:p>
            <a:r>
              <a:rPr lang="de-DE" dirty="0" smtClean="0"/>
              <a:t>70 Prozente aller Fähren können elektrisch fahren </a:t>
            </a:r>
          </a:p>
          <a:p>
            <a:r>
              <a:rPr lang="de-DE" dirty="0" smtClean="0"/>
              <a:t>Alle neuen Schiffe fahren hybrid</a:t>
            </a:r>
            <a:endParaRPr lang="de-DE" dirty="0" smtClean="0"/>
          </a:p>
          <a:p>
            <a:pPr>
              <a:buNone/>
            </a:pPr>
            <a:endParaRPr lang="de-DE" dirty="0" smtClean="0"/>
          </a:p>
          <a:p>
            <a:pPr>
              <a:buNone/>
            </a:pPr>
            <a:endParaRPr lang="de-DE" dirty="0" smtClean="0"/>
          </a:p>
          <a:p>
            <a:pPr>
              <a:buNone/>
            </a:pPr>
            <a:r>
              <a:rPr lang="de-DE" b="1" dirty="0" smtClean="0"/>
              <a:t>	Deutschland</a:t>
            </a:r>
            <a:r>
              <a:rPr lang="de-DE" b="1" dirty="0" smtClean="0"/>
              <a:t>: </a:t>
            </a:r>
            <a:endParaRPr lang="de-DE" b="1" dirty="0" smtClean="0"/>
          </a:p>
          <a:p>
            <a:r>
              <a:rPr lang="de-DE" dirty="0" smtClean="0"/>
              <a:t>Große </a:t>
            </a:r>
            <a:r>
              <a:rPr lang="de-DE" dirty="0" smtClean="0"/>
              <a:t>Ziele</a:t>
            </a:r>
          </a:p>
          <a:p>
            <a:r>
              <a:rPr lang="de-DE" dirty="0" smtClean="0"/>
              <a:t>Kaum Taten</a:t>
            </a:r>
          </a:p>
          <a:p>
            <a:r>
              <a:rPr lang="de-DE" dirty="0" smtClean="0"/>
              <a:t>Umsetzung: </a:t>
            </a:r>
            <a:r>
              <a:rPr lang="de-DE" dirty="0" err="1" smtClean="0"/>
              <a:t>Förderaler</a:t>
            </a:r>
            <a:r>
              <a:rPr lang="de-DE" dirty="0" smtClean="0"/>
              <a:t> Bürokratismus trifft auf KMUs mit niedrigen Margen</a:t>
            </a:r>
          </a:p>
          <a:p>
            <a:r>
              <a:rPr lang="de-DE" dirty="0" smtClean="0"/>
              <a:t>Fossile </a:t>
            </a:r>
            <a:r>
              <a:rPr lang="de-DE" dirty="0" smtClean="0"/>
              <a:t>Strategie u.a. bei Austausch der Binnen-</a:t>
            </a:r>
            <a:r>
              <a:rPr lang="de-DE" dirty="0" err="1" smtClean="0"/>
              <a:t>schiffsmotoren</a:t>
            </a:r>
            <a:r>
              <a:rPr lang="de-DE" dirty="0" smtClean="0"/>
              <a:t>  </a:t>
            </a:r>
          </a:p>
          <a:p>
            <a:r>
              <a:rPr lang="de-DE" dirty="0" smtClean="0"/>
              <a:t>Viel Forschung und Entwicklung</a:t>
            </a:r>
          </a:p>
          <a:p>
            <a:r>
              <a:rPr lang="de-DE" dirty="0" smtClean="0"/>
              <a:t>Hersteller aber so gut wie in Norwegen</a:t>
            </a:r>
          </a:p>
        </p:txBody>
      </p:sp>
      <p:pic>
        <p:nvPicPr>
          <p:cNvPr id="3074" name="Picture 2" descr="C:\Dokumente und Einstellungen\Jens\Eigene Dateien\Referat\Fotos\Siemens AG\im2015050752pd_300dpiSiemens A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1999" y="1628801"/>
            <a:ext cx="1653689" cy="2289766"/>
          </a:xfrm>
          <a:prstGeom prst="rect">
            <a:avLst/>
          </a:prstGeom>
          <a:noFill/>
        </p:spPr>
      </p:pic>
      <p:pic>
        <p:nvPicPr>
          <p:cNvPr id="3075" name="Picture 3" descr="C:\Dokumente und Einstellungen\Jens\Eigene Dateien\Referat\Fotos\Siemens AG\im2017110088pd_300dpiSiemensA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581128"/>
            <a:ext cx="2736304" cy="1823795"/>
          </a:xfrm>
          <a:prstGeom prst="rect">
            <a:avLst/>
          </a:prstGeom>
          <a:noFill/>
        </p:spPr>
      </p:pic>
      <p:pic>
        <p:nvPicPr>
          <p:cNvPr id="3076" name="Picture 4" descr="C:\Dokumente und Einstellungen\Jens\Eigene Dateien\Referat\Fotos\Siemens AG\im2015050750pd_300dpiSiemens A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4581128"/>
            <a:ext cx="2542201" cy="183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/>
              <a:t>Rückgrat </a:t>
            </a:r>
            <a:r>
              <a:rPr lang="de-DE" sz="3200" dirty="0" smtClean="0"/>
              <a:t>der Weltwirtschaft - mit Abgasen</a:t>
            </a:r>
            <a:endParaRPr lang="de-DE" sz="320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732240" y="1600200"/>
            <a:ext cx="1954560" cy="4525963"/>
          </a:xfrm>
        </p:spPr>
        <p:txBody>
          <a:bodyPr>
            <a:normAutofit fontScale="40000" lnSpcReduction="20000"/>
          </a:bodyPr>
          <a:lstStyle/>
          <a:p>
            <a:pPr>
              <a:buFont typeface="Wingdings" pitchFamily="2" charset="2"/>
              <a:buChar char="§"/>
            </a:pPr>
            <a:r>
              <a:rPr lang="de-DE" dirty="0" smtClean="0"/>
              <a:t>Weltweit  drei Prozent des CO2  - so viel wie Japan</a:t>
            </a:r>
          </a:p>
          <a:p>
            <a:pPr>
              <a:buFont typeface="Wingdings" pitchFamily="2" charset="2"/>
              <a:buChar char="§"/>
            </a:pPr>
            <a:r>
              <a:rPr lang="de-DE" dirty="0" smtClean="0"/>
              <a:t>15 Prozent der </a:t>
            </a:r>
            <a:r>
              <a:rPr lang="de-DE" dirty="0" smtClean="0"/>
              <a:t> </a:t>
            </a:r>
            <a:r>
              <a:rPr lang="de-DE" dirty="0" smtClean="0"/>
              <a:t>Stickoxidemissionen</a:t>
            </a:r>
          </a:p>
          <a:p>
            <a:pPr>
              <a:buFont typeface="Wingdings" pitchFamily="2" charset="2"/>
              <a:buChar char="§"/>
            </a:pPr>
            <a:r>
              <a:rPr lang="de-DE" dirty="0" smtClean="0"/>
              <a:t>13 Prozent der </a:t>
            </a:r>
            <a:r>
              <a:rPr lang="de-DE" dirty="0" smtClean="0"/>
              <a:t>Schwefelemissionen</a:t>
            </a:r>
            <a:endParaRPr lang="de-DE" dirty="0" smtClean="0"/>
          </a:p>
          <a:p>
            <a:pPr>
              <a:buFont typeface="Wingdings" pitchFamily="2" charset="2"/>
              <a:buChar char="§"/>
            </a:pPr>
            <a:r>
              <a:rPr lang="de-DE" dirty="0" smtClean="0"/>
              <a:t>50 000 Tote </a:t>
            </a:r>
            <a:r>
              <a:rPr lang="de-DE" dirty="0" smtClean="0"/>
              <a:t>jährlich </a:t>
            </a:r>
            <a:endParaRPr lang="de-DE" dirty="0" smtClean="0"/>
          </a:p>
          <a:p>
            <a:pPr>
              <a:buFont typeface="Wingdings" pitchFamily="2" charset="2"/>
              <a:buChar char="§"/>
            </a:pPr>
            <a:r>
              <a:rPr lang="de-DE" dirty="0" smtClean="0"/>
              <a:t>Steigerung des Seeverkehr </a:t>
            </a:r>
            <a:r>
              <a:rPr lang="de-DE" dirty="0" smtClean="0"/>
              <a:t>von </a:t>
            </a:r>
            <a:r>
              <a:rPr lang="de-DE" dirty="0" smtClean="0"/>
              <a:t>50 bis 250 </a:t>
            </a:r>
            <a:r>
              <a:rPr lang="de-DE" dirty="0" smtClean="0"/>
              <a:t>Prozent erwartet</a:t>
            </a:r>
            <a:endParaRPr lang="de-DE" dirty="0" smtClean="0"/>
          </a:p>
          <a:p>
            <a:pPr>
              <a:buFont typeface="Wingdings" pitchFamily="2" charset="2"/>
              <a:buChar char="§"/>
            </a:pPr>
            <a:r>
              <a:rPr lang="de-DE" dirty="0" smtClean="0"/>
              <a:t>Motoren bis über        100 </a:t>
            </a:r>
            <a:r>
              <a:rPr lang="de-DE" dirty="0" smtClean="0"/>
              <a:t>Tausend PS</a:t>
            </a:r>
            <a:endParaRPr lang="de-DE" dirty="0" smtClean="0"/>
          </a:p>
          <a:p>
            <a:pPr>
              <a:buFont typeface="Wingdings" pitchFamily="2" charset="2"/>
              <a:buChar char="§"/>
            </a:pPr>
            <a:r>
              <a:rPr lang="de-DE" dirty="0" smtClean="0"/>
              <a:t>Aber: Historische Schafstoffreduktion kommt </a:t>
            </a:r>
          </a:p>
          <a:p>
            <a:pPr>
              <a:buFont typeface="Wingdings" pitchFamily="2" charset="2"/>
              <a:buChar char="§"/>
            </a:pPr>
            <a:r>
              <a:rPr lang="de-DE" dirty="0" smtClean="0"/>
              <a:t>Schwefel runter auf 0,5 Prozent </a:t>
            </a:r>
            <a:r>
              <a:rPr lang="de-DE" dirty="0" smtClean="0"/>
              <a:t>und </a:t>
            </a:r>
            <a:r>
              <a:rPr lang="de-DE" dirty="0" smtClean="0"/>
              <a:t>in </a:t>
            </a:r>
            <a:r>
              <a:rPr lang="de-DE" dirty="0" smtClean="0"/>
              <a:t>SECAs runter auf 0,1 Prozent = hundert mal mehr als ein PKW </a:t>
            </a:r>
          </a:p>
          <a:p>
            <a:pPr>
              <a:buFont typeface="Wingdings" pitchFamily="2" charset="2"/>
              <a:buChar char="§"/>
            </a:pPr>
            <a:r>
              <a:rPr lang="de-DE" dirty="0" smtClean="0"/>
              <a:t>Politische Initiativen von der IMO und vielen anderen  zu CO2 </a:t>
            </a:r>
            <a:r>
              <a:rPr lang="de-DE" dirty="0" smtClean="0"/>
              <a:t>freier Schifffahrt  </a:t>
            </a:r>
            <a:r>
              <a:rPr lang="de-DE" dirty="0" smtClean="0"/>
              <a:t>bis 2040 - 2050</a:t>
            </a:r>
          </a:p>
          <a:p>
            <a:pPr>
              <a:buFont typeface="Wingdings" pitchFamily="2" charset="2"/>
              <a:buChar char="§"/>
            </a:pPr>
            <a:endParaRPr lang="de-DE" dirty="0" smtClean="0"/>
          </a:p>
          <a:p>
            <a:pPr>
              <a:buFont typeface="Wingdings" pitchFamily="2" charset="2"/>
              <a:buChar char="§"/>
            </a:pPr>
            <a:endParaRPr lang="de-DE" dirty="0"/>
          </a:p>
        </p:txBody>
      </p:sp>
      <p:pic>
        <p:nvPicPr>
          <p:cNvPr id="8" name="Inhaltsplatzhalter 7" descr="DSC03046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9635" y="1600200"/>
            <a:ext cx="6034617" cy="4525963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821</Words>
  <Application>Microsoft Office PowerPoint</Application>
  <PresentationFormat>Bildschirmpräsentation (4:3)</PresentationFormat>
  <Paragraphs>224</Paragraphs>
  <Slides>23</Slides>
  <Notes>4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4" baseType="lpstr">
      <vt:lpstr>Larissa-Design</vt:lpstr>
      <vt:lpstr>Greenshipping heisst  Grün</vt:lpstr>
      <vt:lpstr>Inhalt</vt:lpstr>
      <vt:lpstr>Die Binnenschiffe fahren auf den Lebensadern des Landes</vt:lpstr>
      <vt:lpstr>Macht die Bundesregierung den Ausbau komplett falsch?</vt:lpstr>
      <vt:lpstr>Was transportiert am meisten: Bahn, Schiff oder LKW?</vt:lpstr>
      <vt:lpstr>Welcher Antrieb verbraucht wieviel erneuerbaren Strom?</vt:lpstr>
      <vt:lpstr>Vom Ende her gedacht: Es kommt auf den Antrieb an!</vt:lpstr>
      <vt:lpstr>Zukunft wird mit Strom gemacht: „MF Ampere“ in Norwegen 2015</vt:lpstr>
      <vt:lpstr>Rückgrat der Weltwirtschaft - mit Abgasen</vt:lpstr>
      <vt:lpstr>In der Zukunft herrscht ein bunter Treibstoffmix </vt:lpstr>
      <vt:lpstr>Die Elektrotreibstoffe brauchen Gesetze und viel Energie aus Erneuerbaren</vt:lpstr>
      <vt:lpstr>Alternativen der Gegenwart sind LNG und Batterien</vt:lpstr>
      <vt:lpstr>Womit wir 300 Millionen Tonnen Schweröl Jahresverbrauch ersetzen können</vt:lpstr>
      <vt:lpstr>Machbare Energiesparmaßnahmen und Antriebe jetzt umsetzen!  </vt:lpstr>
      <vt:lpstr>Ein vollelektrischer autonomer Containerfeeder von Yara für die Küstenschifffahrt</vt:lpstr>
      <vt:lpstr>Der vollelektrisch autonome Containerfeeder von Yara im Testbecken 2016</vt:lpstr>
      <vt:lpstr>Flettnerrotoren sind die Wärmepumpen unter den Windantrieben</vt:lpstr>
      <vt:lpstr>Fair</vt:lpstr>
      <vt:lpstr>Kite </vt:lpstr>
      <vt:lpstr>Segel auf Schiff der Panamax-Klasse</vt:lpstr>
      <vt:lpstr>Segel funktionieren im Deep-Sea-Shipping </vt:lpstr>
      <vt:lpstr>Konzept: Spart 90 Prozent Treibstoff</vt:lpstr>
      <vt:lpstr>Grünes Fazit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Greenshipping ist Grün</dc:title>
  <dc:creator>xp</dc:creator>
  <cp:lastModifiedBy>xp</cp:lastModifiedBy>
  <cp:revision>87</cp:revision>
  <dcterms:created xsi:type="dcterms:W3CDTF">2019-10-26T20:20:32Z</dcterms:created>
  <dcterms:modified xsi:type="dcterms:W3CDTF">2019-11-01T20:41:55Z</dcterms:modified>
</cp:coreProperties>
</file>