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14" r:id="rId3"/>
    <p:sldId id="312" r:id="rId4"/>
    <p:sldId id="315" r:id="rId5"/>
    <p:sldId id="302" r:id="rId6"/>
    <p:sldId id="313" r:id="rId7"/>
    <p:sldId id="316" r:id="rId8"/>
    <p:sldId id="303" r:id="rId9"/>
    <p:sldId id="304" r:id="rId10"/>
    <p:sldId id="305" r:id="rId11"/>
    <p:sldId id="280" r:id="rId12"/>
    <p:sldId id="306" r:id="rId13"/>
    <p:sldId id="279" r:id="rId14"/>
    <p:sldId id="281" r:id="rId15"/>
    <p:sldId id="307" r:id="rId16"/>
    <p:sldId id="308" r:id="rId17"/>
    <p:sldId id="309" r:id="rId18"/>
    <p:sldId id="298" r:id="rId19"/>
    <p:sldId id="286" r:id="rId20"/>
    <p:sldId id="287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6B077-F547-4D4C-B7FB-6490E559B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AE33DE3-4E84-DE4C-9115-51AB8232FB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3075B7-D185-C34D-B621-B908EE6C1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4CDC20-0328-8D48-9CEA-A948C9248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3536A9-8741-6F42-8229-E2275025C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00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C24638-45EE-6E41-8868-AFEF356E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319786C-7C7C-2B45-950B-0DD140CCE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19A928-DB37-294E-80BF-C81BFF26A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B275AE-1273-E748-B273-91438E960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0D3F4E-1ACA-4B4E-9B4D-2A383FA0D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236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B69FBCB-51E6-704C-A42B-C431CD5F9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29E48AB-8FD8-FE4B-B66D-5DCAA1E54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9C35A7-07F7-FC4C-B080-552154E08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4EDE00-28AB-434B-A9D7-10C841BF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2F4B09-0868-0146-83E7-C5A318B59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1814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CB7DB5-CE61-2F46-92F2-68BADB040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351180-4CED-0742-8434-570908227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1EDAC8-0078-4041-930E-A45E9A90A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325D70-803E-B741-B92F-BBDD74EE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E9E509-03C5-7147-AE8F-343C22F09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6728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EF582A-DE41-9C42-A75B-583D4443B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9917351-C514-0A42-A775-283D6F683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B0DF91-920E-BD4A-B7AA-42ACDAA2A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C5E0D3-E046-174B-8A9B-CB72AF8A9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AC0804-FA5C-8C42-B49D-006CE40D2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352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E48750-1C3E-314D-AB2B-1DDD73B42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9F8DAE-213B-D045-8D07-EF3A9998E3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155CCE0-3EE7-8347-82A7-F6417B880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6E37500-01CD-1A44-9A5D-AEDFC0D04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05CE48A-66A4-5B4F-8832-C2667D28B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D2246F1-E142-9C46-86B2-31FC36D8F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9188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93651-345B-3548-912E-4BDA12551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B38059-C515-FB4D-B932-257717E96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4A6DF35-DC46-DC4A-8A80-3AC2BA946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9CA8778-347D-D54A-AB42-0E7DF2E331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B52786F-2ABA-7248-9EE5-41D9A655C8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9A44AE7-6489-E740-88FC-E2359F376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02041C5-6B95-D54B-B50C-9088AA09E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4642FD8-A30D-D942-B70E-887C90555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507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DCFC8D-0695-DA4C-9528-9F127473B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6F028C2-BF8E-784A-BBED-B6DAB77BF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158E3D5-49CA-E247-A26F-5A8E89161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68B91B6-8C45-F946-9E59-68472FC39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444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634CD59-F31A-6848-A5F0-B6DDA7263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D5D3A0F-E083-4D4C-B34D-9325BC75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E1D8F3-E11B-FF44-94F3-AB89B77A8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9088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6375B1-A072-D04B-834D-155120646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42C797-ECDB-6E4D-8B2E-4714728A2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DD21D6E-265F-EA4A-BE8C-3953107D9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6CCC725-937C-3D49-AEC8-CA8DC701C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38C6F02-FBA8-8C4B-AB13-2089A68E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FAF15D-12A6-094A-A60E-FA032EE8C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125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B624D3-9628-034E-9061-2C3AADB06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FC2E78E-C910-5D40-9757-835CA384B9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E5AEC5C-2537-EC44-AF8E-95B9D1756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7179691-4C01-EC43-A78B-9CA5787CA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869F10-4A64-7B47-86B7-BE5737EE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4B3442E-CE52-694C-BB23-8A1F41981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3638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8A97D00-A34E-AC44-AC1E-716EF4CDE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111C62-A4A1-BC4E-90E3-F00C19922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FE5FF8-459F-6B4B-BCC9-6C9288C260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F16F8-1314-5140-8164-F8553898A1D9}" type="datetimeFigureOut">
              <a:rPr lang="de-DE" smtClean="0"/>
              <a:t>12.11.19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8F1FEC-C6AF-834A-9BF0-F97060ECC1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F0614E-3A8A-F646-BD44-0FCB4D9677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FC2F4-6E23-C042-8131-F6477724F6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0051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39BA2D-7289-CA48-8E69-6E5F7C4AA1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Tino Hahn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2EBB277-6D7E-0345-86DE-5D6E31E6F0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Vortrag Teil 1</a:t>
            </a:r>
          </a:p>
        </p:txBody>
      </p:sp>
    </p:spTree>
    <p:extLst>
      <p:ext uri="{BB962C8B-B14F-4D97-AF65-F5344CB8AC3E}">
        <p14:creationId xmlns:p14="http://schemas.microsoft.com/office/powerpoint/2010/main" val="3683800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  <p:sp>
        <p:nvSpPr>
          <p:cNvPr id="14" name="Inhaltsplatzhalter 2"/>
          <p:cNvSpPr txBox="1">
            <a:spLocks/>
          </p:cNvSpPr>
          <p:nvPr/>
        </p:nvSpPr>
        <p:spPr>
          <a:xfrm>
            <a:off x="1991544" y="1628800"/>
            <a:ext cx="8229600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1880 Fertigstellung von rund 30.000 Km, Höhepunkt der verkehrstechnischen Revolution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1880-1920 die einzelnen Bahngesellschaften wurden harmonisiert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1912 sind ca. 57.000 km Strecke im Betrieb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1920-1945 Übergang von Universalverkehrsmittel Bahn zu einem Verkehrssystem im Wettbewerb mit Individualverkehr, Schifffahrt, Luftverkehr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1945-1985 Das Ende 2. Weltkrieges führte zur einer völligen Veränderung der Verkehrsströme und der Aufteilung der Bahnnetzes</a:t>
            </a:r>
          </a:p>
          <a:p>
            <a:pPr lvl="1"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1600" dirty="0">
                <a:solidFill>
                  <a:srgbClr val="4D4D4D"/>
                </a:solidFill>
                <a:sym typeface="Wingdings" pitchFamily="2" charset="2"/>
              </a:rPr>
              <a:t>Polnische Staatsbahn, Deutsche Reichsbahn (DDR), Deutsche Bundesbahn (BRD)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 marL="0" indent="0">
              <a:lnSpc>
                <a:spcPct val="130000"/>
              </a:lnSpc>
              <a:buClr>
                <a:schemeClr val="tx1"/>
              </a:buClr>
              <a:buNone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59193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  <p:sp>
        <p:nvSpPr>
          <p:cNvPr id="14" name="Inhaltsplatzhalter 2"/>
          <p:cNvSpPr txBox="1">
            <a:spLocks/>
          </p:cNvSpPr>
          <p:nvPr/>
        </p:nvSpPr>
        <p:spPr>
          <a:xfrm>
            <a:off x="1981200" y="1417638"/>
            <a:ext cx="8229600" cy="49831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1871-1914 versechsfachte sich Deutschland industrielle Produktion die Ausfuhren vervierfachten sich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1914 ist Deutschland die größte Industrienation Europas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Für die Entwicklung der Industrie von entscheidender Bedeutung war die enorme Erhöhung von Transportkapazität und -geschwindigkeit bei gleichzeitiger Reduzierung der Kosten durch die Eisenbahn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Die Eisenbahn ist Motor des Wirtschaftswachstums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1945 – 2020 von 66.000 auf 33.000 km zurückgebaut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China 1950 – 2020 von 60.000 km auf 131.000 km aufgebaut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Schweiz Verlagerungspolitik, Modernisierung, Elektrifizierung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2467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  <p:sp>
        <p:nvSpPr>
          <p:cNvPr id="14" name="Inhaltsplatzhalter 2"/>
          <p:cNvSpPr txBox="1">
            <a:spLocks/>
          </p:cNvSpPr>
          <p:nvPr/>
        </p:nvSpPr>
        <p:spPr>
          <a:xfrm>
            <a:off x="1991544" y="1628800"/>
            <a:ext cx="8229600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1879 Werner von Siemens stellt erste E-Lok vor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1899 Tests für elektrischen Bahnbetrieb mit hohen Geschwindigkeiten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1903 Versuche mit Geschwindigkeiten über 200 km/h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1904 erste E-Lok wir in den regulären Bahnbetrieb genommen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1963 ca. 5.000 km elektr. Strecken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1977 stellt die Bundesbahn die Betrieb mit Dampfloks ein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99547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 rotWithShape="1">
          <a:blip r:embed="rId2"/>
          <a:srcRect l="6851" t="16291" r="7557" b="4981"/>
          <a:stretch/>
        </p:blipFill>
        <p:spPr>
          <a:xfrm>
            <a:off x="3342534" y="1700809"/>
            <a:ext cx="5577572" cy="388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6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  <p:sp>
        <p:nvSpPr>
          <p:cNvPr id="14" name="Inhaltsplatzhalter 2"/>
          <p:cNvSpPr txBox="1">
            <a:spLocks/>
          </p:cNvSpPr>
          <p:nvPr/>
        </p:nvSpPr>
        <p:spPr>
          <a:xfrm>
            <a:off x="1991544" y="1484784"/>
            <a:ext cx="8229600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seit den 1950er Jahren ist die Bahn von einem steten wirtschaftlichen Niedergang geprägt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immer stärker werdende Konkurrenz des Kraftverkehrs sowie die jahrzehntelange politische Vernachlässigung der Eisenbahn als Verkehrsträger führten zu einem zunehmenden Verlust an Marktanteilen beim Personen- und Güterverkehr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1993 macht die Bahn 15,5 Mrd. Verlust als Staatsunternehmen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1994 Bahnreform tritt in Kraft, die Deutsche Bahn AG als privatrechtliche Eisenbahngesellschaft wird gegründet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  <a:sym typeface="Wingdings" pitchFamily="2" charset="2"/>
              </a:rPr>
              <a:t>1994 Möglichkeiten für private Eisenbahnunternehmen am Markt entstehen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811563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7536160" y="640822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err="1">
                <a:latin typeface="Tahoma" pitchFamily="34" charset="0"/>
                <a:ea typeface="Tahoma" pitchFamily="34" charset="0"/>
                <a:cs typeface="Tahoma" pitchFamily="34" charset="0"/>
              </a:rPr>
              <a:t>www.regioinfra.de</a:t>
            </a:r>
            <a:endParaRPr lang="de-DE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Inhaltsplatzhalter 2"/>
          <p:cNvSpPr txBox="1">
            <a:spLocks/>
          </p:cNvSpPr>
          <p:nvPr/>
        </p:nvSpPr>
        <p:spPr>
          <a:xfrm>
            <a:off x="1991544" y="1484784"/>
            <a:ext cx="8229600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/>
              <a:t>Anteil der Eisenbahn an der Verkehrsleistung fiel zwischen 1950 und 1990 </a:t>
            </a:r>
          </a:p>
          <a:p>
            <a:pPr lvl="1"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1600" dirty="0"/>
              <a:t>im Güterverkehr von 56 auf 21 Prozent, </a:t>
            </a:r>
          </a:p>
          <a:p>
            <a:pPr lvl="1"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1600" dirty="0"/>
              <a:t>im Personenverkehr von 36 auf 6 Prozent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 marL="0" indent="0">
              <a:lnSpc>
                <a:spcPct val="130000"/>
              </a:lnSpc>
              <a:buClr>
                <a:schemeClr val="tx1"/>
              </a:buClr>
              <a:buNone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endParaRPr lang="de-DE" sz="1800" dirty="0"/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712" y="3087964"/>
            <a:ext cx="5004048" cy="322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727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7536160" y="640822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err="1">
                <a:latin typeface="Tahoma" pitchFamily="34" charset="0"/>
                <a:ea typeface="Tahoma" pitchFamily="34" charset="0"/>
                <a:cs typeface="Tahoma" pitchFamily="34" charset="0"/>
              </a:rPr>
              <a:t>www.regioinfra.de</a:t>
            </a:r>
            <a:endParaRPr lang="de-DE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Inhaltsplatzhalter 2"/>
          <p:cNvSpPr txBox="1">
            <a:spLocks/>
          </p:cNvSpPr>
          <p:nvPr/>
        </p:nvSpPr>
        <p:spPr>
          <a:xfrm>
            <a:off x="1991544" y="1484784"/>
            <a:ext cx="8229600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b="1" dirty="0"/>
              <a:t>Entwicklung 2010-2050 </a:t>
            </a:r>
          </a:p>
          <a:p>
            <a:pPr marL="0" indent="0">
              <a:buNone/>
            </a:pPr>
            <a:endParaRPr lang="de-DE" sz="2000" b="1" dirty="0"/>
          </a:p>
          <a:p>
            <a:pPr marL="0" indent="0">
              <a:buNone/>
            </a:pPr>
            <a:r>
              <a:rPr lang="de-DE" sz="2000" dirty="0"/>
              <a:t>Thesen: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/>
              <a:t>„Die Bahn das </a:t>
            </a:r>
            <a:r>
              <a:rPr lang="de-DE" sz="2000" dirty="0" err="1"/>
              <a:t>Rückrad</a:t>
            </a:r>
            <a:r>
              <a:rPr lang="de-DE" sz="2000" dirty="0"/>
              <a:t> der Wirtschaft“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/>
              <a:t>„Die Bahn ist heute noch ein effizientes Verkehrs- und Transportmittel“ 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/>
              <a:t>„Elektrifizierte Eisenbahn, keine Energiewende ohne Verkehrswende“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  <a:sym typeface="Wingdings" pitchFamily="2" charset="2"/>
            </a:endParaRPr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25738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Inhaltsplatzhalter 2"/>
          <p:cNvSpPr>
            <a:spLocks noGrp="1"/>
          </p:cNvSpPr>
          <p:nvPr>
            <p:ph idx="1"/>
          </p:nvPr>
        </p:nvSpPr>
        <p:spPr bwMode="auto">
          <a:xfrm>
            <a:off x="2160589" y="1384424"/>
            <a:ext cx="7967860" cy="4924896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  <a:defRPr/>
            </a:pPr>
            <a:r>
              <a:rPr lang="de-DE" sz="1800" dirty="0">
                <a:latin typeface="Arial"/>
                <a:ea typeface="ＭＳ Ｐゴシック" charset="0"/>
                <a:cs typeface="Arial"/>
              </a:rPr>
              <a:t>Kennzahlen Autobahnmaut vs. </a:t>
            </a:r>
            <a:r>
              <a:rPr lang="de-DE" sz="1800" dirty="0" err="1">
                <a:latin typeface="Arial"/>
                <a:ea typeface="ＭＳ Ｐゴシック" charset="0"/>
                <a:cs typeface="Arial"/>
              </a:rPr>
              <a:t>Trassenutzungsgebühr</a:t>
            </a:r>
            <a:r>
              <a:rPr lang="de-DE" sz="1800" dirty="0">
                <a:latin typeface="Arial"/>
                <a:ea typeface="ＭＳ Ｐゴシック" charset="0"/>
                <a:cs typeface="Arial"/>
              </a:rPr>
              <a:t> (DB Netz)</a:t>
            </a:r>
          </a:p>
          <a:p>
            <a:pPr marL="457200" lvl="1" indent="0">
              <a:buNone/>
              <a:defRPr/>
            </a:pPr>
            <a:r>
              <a:rPr lang="de-DE" sz="1800" u="sng" dirty="0">
                <a:latin typeface="Arial"/>
                <a:ea typeface="ＭＳ Ｐゴシック" charset="0"/>
                <a:cs typeface="Arial"/>
              </a:rPr>
              <a:t>Maut Straße </a:t>
            </a:r>
          </a:p>
          <a:p>
            <a:pPr lvl="1">
              <a:buFont typeface="Arial"/>
              <a:buChar char="•"/>
              <a:defRPr/>
            </a:pPr>
            <a:r>
              <a:rPr lang="de-DE" sz="1800" dirty="0">
                <a:latin typeface="Arial"/>
                <a:ea typeface="ＭＳ Ｐゴシック" charset="0"/>
                <a:cs typeface="Arial"/>
              </a:rPr>
              <a:t>0,141 bis 0,288/ km je nach Schadstoffklasse und </a:t>
            </a:r>
            <a:r>
              <a:rPr lang="de-DE" sz="1800" dirty="0" err="1">
                <a:latin typeface="Arial"/>
                <a:ea typeface="ＭＳ Ｐゴシック" charset="0"/>
                <a:cs typeface="Arial"/>
              </a:rPr>
              <a:t>Achszahl</a:t>
            </a:r>
            <a:endParaRPr lang="de-DE" sz="1800" dirty="0">
              <a:latin typeface="Arial"/>
              <a:ea typeface="ＭＳ Ｐゴシック" charset="0"/>
              <a:cs typeface="Arial"/>
            </a:endParaRPr>
          </a:p>
          <a:p>
            <a:pPr marL="457200" lvl="1" indent="0">
              <a:buNone/>
              <a:defRPr/>
            </a:pPr>
            <a:endParaRPr lang="de-DE" sz="1800" dirty="0">
              <a:latin typeface="Arial"/>
              <a:ea typeface="ＭＳ Ｐゴシック" charset="0"/>
              <a:cs typeface="Arial"/>
            </a:endParaRPr>
          </a:p>
          <a:p>
            <a:pPr marL="457200" lvl="1" indent="0">
              <a:buNone/>
              <a:defRPr/>
            </a:pPr>
            <a:r>
              <a:rPr lang="de-DE" sz="1800" u="sng" dirty="0">
                <a:latin typeface="Arial"/>
                <a:ea typeface="ＭＳ Ｐゴシック" charset="0"/>
                <a:cs typeface="Arial"/>
              </a:rPr>
              <a:t>Trassengebühr Schiene </a:t>
            </a:r>
          </a:p>
          <a:p>
            <a:pPr lvl="1">
              <a:buFont typeface="Arial"/>
              <a:buChar char="•"/>
              <a:defRPr/>
            </a:pPr>
            <a:r>
              <a:rPr lang="de-DE" sz="1800" dirty="0">
                <a:latin typeface="Arial"/>
                <a:ea typeface="ＭＳ Ｐゴシック" charset="0"/>
                <a:cs typeface="Arial"/>
              </a:rPr>
              <a:t>1,99/ km bis 8,76/ km je Streckenklasse (Geschwindigkeit)</a:t>
            </a:r>
          </a:p>
          <a:p>
            <a:pPr marL="457200" lvl="1" indent="0">
              <a:buNone/>
              <a:defRPr/>
            </a:pPr>
            <a:endParaRPr lang="de-DE" sz="1800" dirty="0">
              <a:latin typeface="Arial"/>
              <a:ea typeface="ＭＳ Ｐゴシック" charset="0"/>
              <a:cs typeface="Arial"/>
            </a:endParaRPr>
          </a:p>
          <a:p>
            <a:pPr marL="0" lvl="1" indent="0" algn="ctr">
              <a:buNone/>
              <a:defRPr/>
            </a:pPr>
            <a:r>
              <a:rPr lang="de-DE" sz="1800" dirty="0">
                <a:latin typeface="Arial"/>
                <a:ea typeface="ＭＳ Ｐゴシック" charset="0"/>
                <a:cs typeface="Arial"/>
              </a:rPr>
              <a:t>Bei 2.000 </a:t>
            </a:r>
            <a:r>
              <a:rPr lang="de-DE" sz="1800" dirty="0" err="1">
                <a:latin typeface="Arial"/>
                <a:ea typeface="ＭＳ Ｐゴシック" charset="0"/>
                <a:cs typeface="Arial"/>
              </a:rPr>
              <a:t>to</a:t>
            </a:r>
            <a:r>
              <a:rPr lang="de-DE" sz="1800" dirty="0">
                <a:latin typeface="Arial"/>
                <a:ea typeface="ＭＳ Ｐゴシック" charset="0"/>
                <a:cs typeface="Arial"/>
              </a:rPr>
              <a:t> Transportmenge macht das beim LKW (25 </a:t>
            </a:r>
            <a:r>
              <a:rPr lang="de-DE" sz="1800" dirty="0" err="1">
                <a:latin typeface="Arial"/>
                <a:ea typeface="ＭＳ Ｐゴシック" charset="0"/>
                <a:cs typeface="Arial"/>
              </a:rPr>
              <a:t>to</a:t>
            </a:r>
            <a:r>
              <a:rPr lang="de-DE" sz="1800" dirty="0">
                <a:latin typeface="Arial"/>
                <a:ea typeface="ＭＳ Ｐゴシック" charset="0"/>
                <a:cs typeface="Arial"/>
              </a:rPr>
              <a:t>) = Maut von </a:t>
            </a:r>
          </a:p>
          <a:p>
            <a:pPr marL="0" lvl="1" indent="0" algn="ctr">
              <a:buNone/>
              <a:defRPr/>
            </a:pPr>
            <a:r>
              <a:rPr lang="de-DE" sz="1800" b="1" dirty="0">
                <a:latin typeface="Arial"/>
                <a:ea typeface="ＭＳ Ｐゴシック" charset="0"/>
                <a:cs typeface="Arial"/>
              </a:rPr>
              <a:t>12 €/km</a:t>
            </a:r>
          </a:p>
          <a:p>
            <a:pPr marL="457200" lvl="1" indent="0">
              <a:buNone/>
              <a:defRPr/>
            </a:pPr>
            <a:endParaRPr lang="de-DE" sz="1800" dirty="0">
              <a:solidFill>
                <a:srgbClr val="FF0000"/>
              </a:solidFill>
              <a:latin typeface="Arial"/>
              <a:ea typeface="ＭＳ Ｐゴシック" charset="0"/>
              <a:cs typeface="Arial"/>
            </a:endParaRPr>
          </a:p>
        </p:txBody>
      </p:sp>
      <p:pic>
        <p:nvPicPr>
          <p:cNvPr id="54275" name="Bild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0015" y="4901283"/>
            <a:ext cx="1144588" cy="114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eck 2"/>
          <p:cNvSpPr/>
          <p:nvPr/>
        </p:nvSpPr>
        <p:spPr bwMode="auto">
          <a:xfrm>
            <a:off x="2316164" y="3675070"/>
            <a:ext cx="7812087" cy="369332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21336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5003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Inhaltsplatzhalter 2"/>
          <p:cNvSpPr>
            <a:spLocks noGrp="1"/>
          </p:cNvSpPr>
          <p:nvPr>
            <p:ph idx="1"/>
          </p:nvPr>
        </p:nvSpPr>
        <p:spPr bwMode="auto">
          <a:xfrm>
            <a:off x="2160589" y="1384424"/>
            <a:ext cx="7967860" cy="4924896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457200" lvl="1" indent="0">
              <a:buNone/>
              <a:defRPr/>
            </a:pPr>
            <a:endParaRPr lang="de-DE" sz="1800" dirty="0">
              <a:latin typeface="Arial"/>
              <a:ea typeface="ＭＳ Ｐゴシック" charset="0"/>
              <a:cs typeface="Arial"/>
            </a:endParaRPr>
          </a:p>
          <a:p>
            <a:pPr marL="457200" lvl="1" indent="0">
              <a:buNone/>
              <a:defRPr/>
            </a:pPr>
            <a:endParaRPr lang="de-DE" sz="1800" dirty="0">
              <a:solidFill>
                <a:srgbClr val="FF0000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21336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sz="2400" dirty="0"/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/>
        </p:nvGraphicFramePr>
        <p:xfrm>
          <a:off x="2406153" y="1855475"/>
          <a:ext cx="7041219" cy="1539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Arbeitsblatt" r:id="rId3" imgW="3543300" imgH="774700" progId="Excel.Sheet.12">
                  <p:embed/>
                </p:oleObj>
              </mc:Choice>
              <mc:Fallback>
                <p:oleObj name="Arbeitsblatt" r:id="rId3" imgW="3543300" imgH="774700" progId="Excel.Sheet.12">
                  <p:embed/>
                  <p:pic>
                    <p:nvPicPr>
                      <p:cNvPr id="2" name="Objek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06153" y="1855475"/>
                        <a:ext cx="7041219" cy="15394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4312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Inhaltsplatzhalter 2"/>
          <p:cNvSpPr>
            <a:spLocks noGrp="1"/>
          </p:cNvSpPr>
          <p:nvPr>
            <p:ph idx="1"/>
          </p:nvPr>
        </p:nvSpPr>
        <p:spPr bwMode="auto">
          <a:xfrm>
            <a:off x="1811338" y="1557339"/>
            <a:ext cx="8578850" cy="4529137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de-DE">
                <a:latin typeface="Century Gothic" charset="0"/>
                <a:ea typeface="ＭＳ Ｐゴシック" charset="0"/>
                <a:cs typeface="Century Gothic" charset="0"/>
              </a:rPr>
              <a:t>Kennzahl</a:t>
            </a:r>
          </a:p>
          <a:p>
            <a:pPr marL="457200" lvl="1" indent="0">
              <a:buNone/>
            </a:pPr>
            <a:r>
              <a:rPr lang="de-DE">
                <a:latin typeface="Century Gothic" charset="0"/>
                <a:ea typeface="ＭＳ Ｐゴシック" charset="0"/>
                <a:cs typeface="Century Gothic" charset="0"/>
              </a:rPr>
              <a:t>Energiekosten Lokomotiven</a:t>
            </a:r>
          </a:p>
          <a:p>
            <a:pPr marL="457200" lvl="1" indent="0">
              <a:buNone/>
            </a:pPr>
            <a:endParaRPr lang="de-DE">
              <a:latin typeface="Century Gothic" charset="0"/>
              <a:ea typeface="ＭＳ Ｐゴシック" charset="0"/>
              <a:cs typeface="Century Gothic" charset="0"/>
            </a:endParaRPr>
          </a:p>
          <a:p>
            <a:pPr marL="457200" lvl="1" indent="0">
              <a:buNone/>
            </a:pPr>
            <a:r>
              <a:rPr lang="de-DE">
                <a:latin typeface="Century Gothic" charset="0"/>
                <a:ea typeface="ＭＳ Ｐゴシック" charset="0"/>
                <a:cs typeface="Century Gothic" charset="0"/>
              </a:rPr>
              <a:t>- 63 %</a:t>
            </a:r>
          </a:p>
          <a:p>
            <a:pPr marL="457200" lvl="1" indent="0">
              <a:buNone/>
            </a:pPr>
            <a:endParaRPr lang="de-DE">
              <a:latin typeface="Century Gothic" charset="0"/>
              <a:ea typeface="ＭＳ Ｐゴシック" charset="0"/>
              <a:cs typeface="Century Gothic" charset="0"/>
            </a:endParaRPr>
          </a:p>
          <a:p>
            <a:pPr marL="457200" lvl="1" indent="0">
              <a:buNone/>
            </a:pPr>
            <a:endParaRPr lang="de-DE">
              <a:latin typeface="Century Gothic" charset="0"/>
              <a:ea typeface="ＭＳ Ｐゴシック" charset="0"/>
              <a:cs typeface="Century Gothic" charset="0"/>
            </a:endParaRPr>
          </a:p>
          <a:p>
            <a:pPr marL="457200" lvl="1" indent="0">
              <a:buNone/>
            </a:pPr>
            <a:endParaRPr lang="de-DE">
              <a:latin typeface="Century Gothic" charset="0"/>
              <a:ea typeface="ＭＳ Ｐゴシック" charset="0"/>
              <a:cs typeface="Century Gothic" charset="0"/>
            </a:endParaRPr>
          </a:p>
          <a:p>
            <a:pPr marL="457200" lvl="1" indent="0">
              <a:buNone/>
            </a:pPr>
            <a:r>
              <a:rPr lang="de-DE">
                <a:latin typeface="Century Gothic" charset="0"/>
                <a:ea typeface="ＭＳ Ｐゴシック" charset="0"/>
                <a:cs typeface="Century Gothic" charset="0"/>
              </a:rPr>
              <a:t>Diesellok 8 €/ km	               E-Lok 3 €/km</a:t>
            </a:r>
          </a:p>
        </p:txBody>
      </p:sp>
      <p:sp>
        <p:nvSpPr>
          <p:cNvPr id="55299" name="Textfeld 2"/>
          <p:cNvSpPr txBox="1">
            <a:spLocks noChangeArrowheads="1"/>
          </p:cNvSpPr>
          <p:nvPr/>
        </p:nvSpPr>
        <p:spPr bwMode="auto">
          <a:xfrm>
            <a:off x="8872539" y="5570538"/>
            <a:ext cx="1847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de-DE"/>
          </a:p>
        </p:txBody>
      </p:sp>
      <p:pic>
        <p:nvPicPr>
          <p:cNvPr id="55300" name="Bild 3" descr="GM-EMD_200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800" y="3032126"/>
            <a:ext cx="3168650" cy="211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1" name="Bild 4" descr="BLS_485_006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826" y="3033714"/>
            <a:ext cx="4448175" cy="212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40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77143" y="1698173"/>
            <a:ext cx="7772400" cy="2329543"/>
          </a:xfrm>
          <a:noFill/>
          <a:ln w="3175"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br>
              <a:rPr lang="de-DE" sz="4000" dirty="0">
                <a:latin typeface="Arial Narrow"/>
                <a:cs typeface="Arial Narrow"/>
              </a:rPr>
            </a:br>
            <a:r>
              <a:rPr lang="de-DE" sz="1200" dirty="0">
                <a:latin typeface="Arial Narrow"/>
                <a:cs typeface="Arial Narrow"/>
              </a:rPr>
              <a:t> </a:t>
            </a:r>
            <a:br>
              <a:rPr lang="de-DE" sz="4000" dirty="0">
                <a:latin typeface="Arial Narrow"/>
                <a:cs typeface="Arial Narrow"/>
              </a:rPr>
            </a:br>
            <a:r>
              <a:rPr lang="de-DE" sz="4800" b="1" dirty="0">
                <a:latin typeface="Arial Narrow"/>
                <a:cs typeface="Arial Narrow"/>
              </a:rPr>
              <a:t>ENON</a:t>
            </a:r>
            <a:br>
              <a:rPr lang="de-DE" sz="4000" dirty="0">
                <a:latin typeface="Arial Narrow"/>
                <a:cs typeface="Arial Narrow"/>
              </a:rPr>
            </a:br>
            <a:r>
              <a:rPr lang="de-DE" sz="3600" dirty="0">
                <a:latin typeface="Arial Narrow"/>
                <a:cs typeface="Arial Narrow"/>
              </a:rPr>
              <a:t>Deutsche Eisenbahn Service AG</a:t>
            </a:r>
            <a:br>
              <a:rPr lang="de-DE" sz="4000" dirty="0">
                <a:latin typeface="Arial Narrow"/>
                <a:cs typeface="Arial Narrow"/>
              </a:rPr>
            </a:br>
            <a:r>
              <a:rPr lang="de-DE" sz="2400" dirty="0">
                <a:latin typeface="Arial Narrow"/>
                <a:cs typeface="Arial Narrow"/>
              </a:rPr>
              <a:t> </a:t>
            </a:r>
            <a:br>
              <a:rPr lang="de-DE" sz="4000" dirty="0">
                <a:latin typeface="Arial Narrow"/>
                <a:cs typeface="Arial Narrow"/>
              </a:rPr>
            </a:br>
            <a:r>
              <a:rPr lang="de-DE" sz="1600" cap="all" dirty="0"/>
              <a:t>MOBILITÄT UND LOGISTIK AUS LEIDENSCHAFT MIT SOZIALER VERANTWORTUNG</a:t>
            </a:r>
            <a:br>
              <a:rPr lang="de-DE" sz="4000" cap="all" dirty="0"/>
            </a:br>
            <a:endParaRPr lang="de-DE" sz="4000" dirty="0">
              <a:latin typeface="Arial Narrow"/>
              <a:cs typeface="Arial Narrow"/>
            </a:endParaRP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9650" y="3422650"/>
            <a:ext cx="12700" cy="12700"/>
          </a:xfrm>
          <a:prstGeom prst="rect">
            <a:avLst/>
          </a:prstGeom>
        </p:spPr>
      </p:pic>
      <p:pic>
        <p:nvPicPr>
          <p:cNvPr id="5" name="Bild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2050" y="3575050"/>
            <a:ext cx="12700" cy="12700"/>
          </a:xfrm>
          <a:prstGeom prst="rect">
            <a:avLst/>
          </a:prstGeom>
        </p:spPr>
      </p:pic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4450" y="3727450"/>
            <a:ext cx="12700" cy="12700"/>
          </a:xfrm>
          <a:prstGeom prst="rect">
            <a:avLst/>
          </a:prstGeom>
        </p:spPr>
      </p:pic>
      <p:pic>
        <p:nvPicPr>
          <p:cNvPr id="7" name="Bild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7144" y="476212"/>
            <a:ext cx="1110343" cy="90640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C80C74AA-00FA-F043-A778-35282AB9DE9C}"/>
              </a:ext>
            </a:extLst>
          </p:cNvPr>
          <p:cNvSpPr txBox="1"/>
          <p:nvPr/>
        </p:nvSpPr>
        <p:spPr>
          <a:xfrm>
            <a:off x="2177143" y="4662707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Über 20 Jahre private Eisenbahn und Infrastruktur</a:t>
            </a:r>
          </a:p>
        </p:txBody>
      </p:sp>
      <p:sp>
        <p:nvSpPr>
          <p:cNvPr id="11" name="Untertitel 10">
            <a:extLst>
              <a:ext uri="{FF2B5EF4-FFF2-40B4-BE49-F238E27FC236}">
                <a16:creationId xmlns:a16="http://schemas.microsoft.com/office/drawing/2014/main" id="{638FE010-C039-5D4E-8914-319811B0D1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30056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19289" y="1377702"/>
            <a:ext cx="8569325" cy="1619250"/>
          </a:xfrm>
        </p:spPr>
        <p:txBody>
          <a:bodyPr>
            <a:normAutofit/>
          </a:bodyPr>
          <a:lstStyle/>
          <a:p>
            <a:pPr marL="457200" lvl="1" indent="0">
              <a:buNone/>
              <a:defRPr/>
            </a:pPr>
            <a:r>
              <a:rPr lang="de-DE" sz="1800" u="sng" dirty="0">
                <a:latin typeface="Century Gothic"/>
                <a:cs typeface="Century Gothic"/>
              </a:rPr>
              <a:t>Bespiel Kreide-Gips-Shuttle </a:t>
            </a:r>
            <a:r>
              <a:rPr lang="de-DE" sz="1800" b="1" u="sng" dirty="0">
                <a:latin typeface="Century Gothic"/>
                <a:cs typeface="Century Gothic"/>
              </a:rPr>
              <a:t>Rügen – Peitz (Lausitz)</a:t>
            </a:r>
          </a:p>
          <a:p>
            <a:pPr lvl="1">
              <a:buFontTx/>
              <a:buChar char="-"/>
              <a:defRPr/>
            </a:pPr>
            <a:r>
              <a:rPr lang="de-DE" sz="1800" dirty="0">
                <a:latin typeface="Century Gothic"/>
                <a:cs typeface="Century Gothic"/>
              </a:rPr>
              <a:t>1.800 </a:t>
            </a:r>
            <a:r>
              <a:rPr lang="de-DE" sz="1800" dirty="0" err="1">
                <a:latin typeface="Century Gothic"/>
                <a:cs typeface="Century Gothic"/>
              </a:rPr>
              <a:t>to</a:t>
            </a:r>
            <a:r>
              <a:rPr lang="de-DE" sz="1800" dirty="0">
                <a:latin typeface="Century Gothic"/>
                <a:cs typeface="Century Gothic"/>
              </a:rPr>
              <a:t> Ladung im </a:t>
            </a:r>
            <a:r>
              <a:rPr lang="de-DE" sz="1800" dirty="0" err="1">
                <a:latin typeface="Century Gothic"/>
                <a:cs typeface="Century Gothic"/>
              </a:rPr>
              <a:t>Ganzzug</a:t>
            </a:r>
            <a:endParaRPr lang="de-DE" sz="1800" dirty="0">
              <a:latin typeface="Century Gothic"/>
              <a:cs typeface="Century Gothic"/>
            </a:endParaRPr>
          </a:p>
          <a:p>
            <a:pPr lvl="1">
              <a:buFontTx/>
              <a:buChar char="-"/>
              <a:defRPr/>
            </a:pPr>
            <a:r>
              <a:rPr lang="de-DE" sz="1800" dirty="0">
                <a:latin typeface="Century Gothic"/>
                <a:cs typeface="Century Gothic"/>
              </a:rPr>
              <a:t>1 Zug mit 32 Waggons = 66 x 40t-LKW Muldensattelzügen</a:t>
            </a:r>
          </a:p>
          <a:p>
            <a:pPr lvl="1">
              <a:buFontTx/>
              <a:buChar char="-"/>
              <a:defRPr/>
            </a:pPr>
            <a:r>
              <a:rPr lang="de-DE" sz="1800" dirty="0">
                <a:latin typeface="Century Gothic"/>
                <a:cs typeface="Century Gothic"/>
              </a:rPr>
              <a:t>ca. 800 km Umlauf Straße und Schiene</a:t>
            </a:r>
          </a:p>
          <a:p>
            <a:pPr lvl="1">
              <a:buFontTx/>
              <a:buChar char="-"/>
              <a:defRPr/>
            </a:pPr>
            <a:r>
              <a:rPr lang="de-DE" sz="1800" dirty="0">
                <a:latin typeface="Century Gothic"/>
                <a:cs typeface="Century Gothic"/>
              </a:rPr>
              <a:t>gleiche Transportzeiten</a:t>
            </a:r>
          </a:p>
        </p:txBody>
      </p:sp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2243138" y="3001964"/>
          <a:ext cx="7740650" cy="3163887"/>
        </p:xfrm>
        <a:graphic>
          <a:graphicData uri="http://schemas.openxmlformats.org/drawingml/2006/table">
            <a:tbl>
              <a:tblPr/>
              <a:tblGrid>
                <a:gridCol w="2339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1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971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0" i="0" u="none" strike="noStrike">
                          <a:effectLst/>
                          <a:latin typeface="Arial"/>
                        </a:rPr>
                        <a:t>Vergleichsrechnung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Schiene Strom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effectLst/>
                          <a:latin typeface="Arial"/>
                        </a:rPr>
                        <a:t>Schiene Diesel</a:t>
                      </a:r>
                    </a:p>
                  </a:txBody>
                  <a:tcPr marL="12701" marR="12701" marT="12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Straße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606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0" i="0" u="none" strike="noStrike">
                          <a:effectLst/>
                          <a:latin typeface="Arial"/>
                        </a:rPr>
                        <a:t>ein kompletter Umlauf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E-Lok mit 32 Waggons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effectLst/>
                          <a:latin typeface="Arial"/>
                        </a:rPr>
                        <a:t>Diesellok mit 32 Waggons</a:t>
                      </a:r>
                    </a:p>
                  </a:txBody>
                  <a:tcPr marL="12701" marR="12701" marT="12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66x 40t Sattelzüge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4606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0" i="0" u="none" strike="noStrike">
                          <a:effectLst/>
                          <a:latin typeface="Arial"/>
                        </a:rPr>
                        <a:t>Trassekosten/ Mautkosten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2.210 €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effectLst/>
                          <a:latin typeface="Arial"/>
                        </a:rPr>
                        <a:t>2.210 €</a:t>
                      </a:r>
                    </a:p>
                  </a:txBody>
                  <a:tcPr marL="12701" marR="12701" marT="12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7.423 €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971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0" i="0" u="none" strike="noStrike">
                          <a:effectLst/>
                          <a:latin typeface="Arial"/>
                        </a:rPr>
                        <a:t>Energiekosten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2.425 €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effectLst/>
                          <a:latin typeface="Arial"/>
                        </a:rPr>
                        <a:t>6.467 €</a:t>
                      </a:r>
                    </a:p>
                  </a:txBody>
                  <a:tcPr marL="12701" marR="12701" marT="12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24.811 €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402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0" i="0" u="none" strike="noStrike">
                          <a:effectLst/>
                          <a:latin typeface="Arial"/>
                        </a:rPr>
                        <a:t>Personalkosten pro Tour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400 €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>
                          <a:effectLst/>
                          <a:latin typeface="Arial"/>
                        </a:rPr>
                        <a:t>400 €</a:t>
                      </a:r>
                    </a:p>
                  </a:txBody>
                  <a:tcPr marL="12701" marR="12701" marT="12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5.979 €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0331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Gesamtkosten ohne Investitionen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5.036 €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9.078 €</a:t>
                      </a:r>
                    </a:p>
                  </a:txBody>
                  <a:tcPr marL="12701" marR="12701" marT="12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38.213 €</a:t>
                      </a:r>
                    </a:p>
                  </a:txBody>
                  <a:tcPr marL="12701" marR="12701" marT="12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8244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062CAE-8E9D-2747-872B-F5260C1BC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630622"/>
            <a:ext cx="8229600" cy="54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0" indent="0" algn="ctr">
              <a:buNone/>
            </a:pPr>
            <a:r>
              <a:rPr lang="de-DE" b="1" dirty="0"/>
              <a:t>SPNV-Verkehr und privater Infrastrukturbetrieb im ländlichen Raum </a:t>
            </a:r>
          </a:p>
          <a:p>
            <a:pPr marL="0" indent="0" algn="ctr">
              <a:buNone/>
            </a:pPr>
            <a:endParaRPr lang="de-DE" b="1" dirty="0"/>
          </a:p>
          <a:p>
            <a:pPr marL="0" indent="0" algn="ctr">
              <a:buNone/>
            </a:pPr>
            <a:r>
              <a:rPr lang="de-DE" b="1" dirty="0"/>
              <a:t>- Herausforderungen und Lösungen -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5298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062CAE-8E9D-2747-872B-F5260C1BC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630622"/>
            <a:ext cx="8229600" cy="54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Schiene in Deutschland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dirty="0"/>
              <a:t>1. Entwicklung 1880-2019 / Vergleich China, Schweiz</a:t>
            </a:r>
          </a:p>
          <a:p>
            <a:pPr marL="0" indent="0">
              <a:buNone/>
            </a:pPr>
            <a:r>
              <a:rPr lang="de-DE" dirty="0"/>
              <a:t>2. Vergleich Güterverkehr Maut</a:t>
            </a:r>
          </a:p>
          <a:p>
            <a:pPr marL="0" indent="0">
              <a:buNone/>
            </a:pPr>
            <a:r>
              <a:rPr lang="de-DE" dirty="0"/>
              <a:t>3. Vergleich Diesel Strom</a:t>
            </a:r>
          </a:p>
          <a:p>
            <a:pPr marL="0" indent="0">
              <a:buNone/>
            </a:pPr>
            <a:r>
              <a:rPr lang="de-DE" dirty="0"/>
              <a:t>4. Systemwechsel Dampf auf Diesel</a:t>
            </a:r>
          </a:p>
          <a:p>
            <a:pPr marL="0" indent="0">
              <a:buNone/>
            </a:pPr>
            <a:r>
              <a:rPr lang="de-DE" dirty="0"/>
              <a:t>5. Elektrifizierung Deutschland </a:t>
            </a:r>
          </a:p>
          <a:p>
            <a:pPr marL="0" indent="0">
              <a:buNone/>
            </a:pPr>
            <a:r>
              <a:rPr lang="de-DE" dirty="0"/>
              <a:t>6. Prognose Güterverkehr 2030</a:t>
            </a:r>
          </a:p>
          <a:p>
            <a:pPr marL="0" indent="0">
              <a:buNone/>
            </a:pPr>
            <a:r>
              <a:rPr lang="de-DE" dirty="0"/>
              <a:t>7. Verkehrswende und Energiewende PKW vs. GV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0283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062CAE-8E9D-2747-872B-F5260C1BC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630622"/>
            <a:ext cx="8229600" cy="54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Vorstellung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dirty="0"/>
              <a:t>1. </a:t>
            </a:r>
            <a:r>
              <a:rPr lang="de-DE" dirty="0" err="1"/>
              <a:t>Prignitzer</a:t>
            </a:r>
            <a:r>
              <a:rPr lang="de-DE" dirty="0"/>
              <a:t> Eisenbahn</a:t>
            </a:r>
          </a:p>
          <a:p>
            <a:pPr marL="0" indent="0">
              <a:buNone/>
            </a:pPr>
            <a:r>
              <a:rPr lang="de-DE" dirty="0"/>
              <a:t>2. </a:t>
            </a:r>
            <a:r>
              <a:rPr lang="de-DE" dirty="0" err="1"/>
              <a:t>Arriva</a:t>
            </a:r>
            <a:r>
              <a:rPr lang="de-DE" dirty="0"/>
              <a:t> Konzernzeit</a:t>
            </a:r>
          </a:p>
          <a:p>
            <a:pPr marL="0" indent="0">
              <a:buNone/>
            </a:pPr>
            <a:r>
              <a:rPr lang="de-DE" dirty="0"/>
              <a:t>3. ENON DESAG</a:t>
            </a:r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3220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062CAE-8E9D-2747-872B-F5260C1BC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630622"/>
            <a:ext cx="8229600" cy="54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 err="1"/>
              <a:t>Herrausforderungen</a:t>
            </a:r>
            <a:endParaRPr lang="de-DE" b="1" dirty="0"/>
          </a:p>
          <a:p>
            <a:pPr marL="0" indent="0">
              <a:buNone/>
            </a:pPr>
            <a:endParaRPr lang="de-DE" b="1" dirty="0"/>
          </a:p>
          <a:p>
            <a:pPr marL="514350" indent="-514350">
              <a:buAutoNum type="arabicPeriod"/>
            </a:pPr>
            <a:r>
              <a:rPr lang="de-DE" dirty="0"/>
              <a:t>Bezahlbarer SPNV ohne Finanzierung der </a:t>
            </a:r>
            <a:r>
              <a:rPr lang="de-DE" dirty="0" err="1"/>
              <a:t>Infra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Finanzierung von Infrastruktur Schiene</a:t>
            </a:r>
          </a:p>
          <a:p>
            <a:pPr marL="514350" indent="-514350">
              <a:buAutoNum type="arabicPeriod"/>
            </a:pPr>
            <a:r>
              <a:rPr lang="de-DE" dirty="0"/>
              <a:t>Politische und Netzwerk Arbeit und Wahrnehmung</a:t>
            </a:r>
          </a:p>
          <a:p>
            <a:pPr marL="514350" indent="-514350">
              <a:buAutoNum type="arabicPeriod"/>
            </a:pPr>
            <a:r>
              <a:rPr lang="de-DE" dirty="0"/>
              <a:t>Regulierung der Bundesnetzagentur</a:t>
            </a:r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4786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062CAE-8E9D-2747-872B-F5260C1BC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630622"/>
            <a:ext cx="8229600" cy="5495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Lösungen</a:t>
            </a:r>
          </a:p>
          <a:p>
            <a:pPr marL="0" indent="0">
              <a:buNone/>
            </a:pPr>
            <a:endParaRPr lang="de-DE" b="1" dirty="0"/>
          </a:p>
          <a:p>
            <a:pPr marL="514350" indent="-514350">
              <a:buAutoNum type="arabicPeriod"/>
            </a:pPr>
            <a:r>
              <a:rPr lang="de-DE" dirty="0"/>
              <a:t>Bezahlbarer SPNV mit kleineren Fahrzeugen</a:t>
            </a:r>
          </a:p>
          <a:p>
            <a:pPr marL="514350" indent="-514350">
              <a:buAutoNum type="arabicPeriod"/>
            </a:pPr>
            <a:r>
              <a:rPr lang="de-DE" dirty="0"/>
              <a:t>Finanzierung SPNV und </a:t>
            </a:r>
            <a:r>
              <a:rPr lang="de-DE" dirty="0" err="1"/>
              <a:t>Infra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Trimodale Nutzung vorhandener Infrastruktur</a:t>
            </a:r>
          </a:p>
          <a:p>
            <a:pPr marL="514350" indent="-514350">
              <a:buAutoNum type="arabicPeriod"/>
            </a:pPr>
            <a:r>
              <a:rPr lang="de-DE" dirty="0"/>
              <a:t>Alternative Antriebe, autonomes Fahren</a:t>
            </a:r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8254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br>
              <a:rPr lang="de-DE" sz="3200" b="1" dirty="0"/>
            </a:br>
            <a:r>
              <a:rPr lang="de-DE" sz="3200" b="1" dirty="0"/>
              <a:t>„Die Schiene damals, </a:t>
            </a:r>
            <a:br>
              <a:rPr lang="de-DE" sz="3200" b="1" dirty="0"/>
            </a:br>
            <a:r>
              <a:rPr lang="de-DE" sz="3200" b="1" dirty="0"/>
              <a:t>heute und in der Zukunft, </a:t>
            </a:r>
            <a:br>
              <a:rPr lang="de-DE" sz="3200" dirty="0"/>
            </a:br>
            <a:r>
              <a:rPr lang="de-DE" sz="3200" b="1" dirty="0"/>
              <a:t>wo steht Deutschland" 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912705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 dirty="0"/>
              <a:t>„Die Schiene damals, heute und in der Zukunft, </a:t>
            </a:r>
            <a:br>
              <a:rPr lang="de-DE" sz="2400" b="1" dirty="0"/>
            </a:br>
            <a:r>
              <a:rPr lang="de-DE" sz="2400" b="1" dirty="0"/>
              <a:t>wo steht Deutschland“</a:t>
            </a:r>
            <a:endParaRPr lang="de-DE" dirty="0"/>
          </a:p>
        </p:txBody>
      </p:sp>
      <p:sp>
        <p:nvSpPr>
          <p:cNvPr id="14" name="Inhaltsplatzhalter 2"/>
          <p:cNvSpPr txBox="1">
            <a:spLocks/>
          </p:cNvSpPr>
          <p:nvPr/>
        </p:nvSpPr>
        <p:spPr>
          <a:xfrm>
            <a:off x="1991544" y="1628800"/>
            <a:ext cx="8229600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FFCC00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Clr>
                <a:schemeClr val="tx1"/>
              </a:buClr>
              <a:buNone/>
            </a:pPr>
            <a:r>
              <a:rPr lang="de-DE" sz="2000" b="1" dirty="0">
                <a:solidFill>
                  <a:srgbClr val="4D4D4D"/>
                </a:solidFill>
              </a:rPr>
              <a:t>Entstehung und Bau der Schiene vs. Entwicklung Regionen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1835 erste deutsche Eisenbahn von Nürnberg-Fürth / 6 km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1838 erste Fernbahn von Leipzig-Dresden / 26 km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1845 sprunghaftes Wachstum auf 3.280 km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1860 ca. 11.633 km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1870 ca. 19.575 km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1850 beginn der industriellen Revolution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Eisenbahnbau und Schwerindustrie sind Hauptträger der Entwicklung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de-DE" sz="2000" dirty="0">
                <a:solidFill>
                  <a:srgbClr val="4D4D4D"/>
                </a:solidFill>
              </a:rPr>
              <a:t>Der entscheidende Impuls geht von der Eisenbahn aus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dirty="0">
              <a:solidFill>
                <a:srgbClr val="4D4D4D"/>
              </a:solidFill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endParaRPr lang="de-DE" sz="2000" i="1" dirty="0">
              <a:solidFill>
                <a:srgbClr val="4D4D4D"/>
              </a:solidFill>
              <a:sym typeface="Wingdings" pitchFamily="2" charset="2"/>
            </a:endParaRPr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412068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913</Words>
  <Application>Microsoft Macintosh PowerPoint</Application>
  <PresentationFormat>Breitbild</PresentationFormat>
  <Paragraphs>183</Paragraphs>
  <Slides>20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Century Gothic</vt:lpstr>
      <vt:lpstr>Tahoma</vt:lpstr>
      <vt:lpstr>Office</vt:lpstr>
      <vt:lpstr>Arbeitsblatt</vt:lpstr>
      <vt:lpstr>Tino Hahn</vt:lpstr>
      <vt:lpstr>   ENON Deutsche Eisenbahn Service AG   MOBILITÄT UND LOGISTIK AUS LEIDENSCHAFT MIT SOZIALER VERANTWORTUNG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 „Die Schiene damals,  heute und in der Zukunft,  wo steht Deutschland" </vt:lpstr>
      <vt:lpstr>„Die Schiene damals, heute und in der Zukunft,  wo steht Deutschland“</vt:lpstr>
      <vt:lpstr>„Die Schiene damals, heute und in der Zukunft,  wo steht Deutschland“</vt:lpstr>
      <vt:lpstr>„Die Schiene damals, heute und in der Zukunft,  wo steht Deutschland“</vt:lpstr>
      <vt:lpstr>„Die Schiene damals, heute und in der Zukunft,  wo steht Deutschland“</vt:lpstr>
      <vt:lpstr>„Die Schiene damals, heute und in der Zukunft,  wo steht Deutschland“</vt:lpstr>
      <vt:lpstr>„Die Schiene damals, heute und in der Zukunft,  wo steht Deutschland“</vt:lpstr>
      <vt:lpstr>„Die Schiene damals, heute und in der Zukunft,  wo steht Deutschland“</vt:lpstr>
      <vt:lpstr>„Die Schiene damals, heute und in der Zukunft,  wo steht Deutschland“</vt:lpstr>
      <vt:lpstr>PowerPoint-Präsentation</vt:lpstr>
      <vt:lpstr>PowerPoint-Präsentation</vt:lpstr>
      <vt:lpstr>„Die Schiene damals, heute und in der Zukunft,  wo steht Deutschland“</vt:lpstr>
      <vt:lpstr>„Die Schiene damals, heute und in der Zukunft,  wo steht Deutschland“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Tino Hahn</dc:title>
  <dc:creator>Susanne Menge</dc:creator>
  <cp:lastModifiedBy>Susanne Menge</cp:lastModifiedBy>
  <cp:revision>1</cp:revision>
  <dcterms:created xsi:type="dcterms:W3CDTF">2019-11-12T21:44:24Z</dcterms:created>
  <dcterms:modified xsi:type="dcterms:W3CDTF">2019-11-12T21:46:26Z</dcterms:modified>
</cp:coreProperties>
</file>