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83" r:id="rId3"/>
    <p:sldId id="268" r:id="rId4"/>
    <p:sldId id="270" r:id="rId5"/>
    <p:sldId id="274" r:id="rId6"/>
    <p:sldId id="282" r:id="rId7"/>
    <p:sldId id="267" r:id="rId8"/>
    <p:sldId id="271" r:id="rId9"/>
    <p:sldId id="259" r:id="rId10"/>
    <p:sldId id="320" r:id="rId11"/>
    <p:sldId id="318" r:id="rId12"/>
    <p:sldId id="319" r:id="rId13"/>
    <p:sldId id="272" r:id="rId14"/>
    <p:sldId id="322" r:id="rId15"/>
    <p:sldId id="289" r:id="rId16"/>
    <p:sldId id="402" r:id="rId17"/>
    <p:sldId id="311" r:id="rId18"/>
    <p:sldId id="403" r:id="rId19"/>
    <p:sldId id="405" r:id="rId2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94"/>
  </p:normalViewPr>
  <p:slideViewPr>
    <p:cSldViewPr snapToGrid="0" snapToObjects="1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796306-0632-5144-A2F2-A554DD16818C}" type="datetimeFigureOut">
              <a:rPr lang="de-DE" smtClean="0"/>
              <a:t>12.11.19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BD4C93-2950-804B-B4CB-C81D35C9E2B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7859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E2460-D311-8348-8A96-846A8167DDEC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5259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7E2460-D311-8348-8A96-846A8167DDEC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0997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74ACB-0F2C-4B45-9421-1E5673001C0B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4249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CFDD2E-87E9-454A-A42A-30AFD9A847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9F3A769-7258-C443-87FF-FD5FF16CFB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A9BA40B-E14C-B245-B863-1BA688D71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79624-70FA-2D4A-AF36-89E6B3219072}" type="datetimeFigureOut">
              <a:rPr lang="de-DE" smtClean="0"/>
              <a:t>12.11.19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40989F6-24C9-F24A-8056-49A977C34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AD31E20-79CE-394B-8DB4-EEBCA0ED6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1CA73-4B2A-5E44-9B53-8C5D67677A3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2934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0BEF31-C22E-2448-A0B8-0B5CD342C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77AD012-9E43-C745-A641-825ECE9FE5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CFA363-7E0D-4948-B601-347F8AAE6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79624-70FA-2D4A-AF36-89E6B3219072}" type="datetimeFigureOut">
              <a:rPr lang="de-DE" smtClean="0"/>
              <a:t>12.11.19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BA0551D-0302-8847-A554-518D4428C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807EEF7-0DD0-534A-8804-0D54C7528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1CA73-4B2A-5E44-9B53-8C5D67677A3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0586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B9FD6F52-7B6C-F04D-BFBF-808FABD112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CF43ECC-459B-BC42-BF66-14331A9635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AAC734B-0E0B-3445-A50C-942D79F19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79624-70FA-2D4A-AF36-89E6B3219072}" type="datetimeFigureOut">
              <a:rPr lang="de-DE" smtClean="0"/>
              <a:t>12.11.19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EDE96C8-458D-A04D-B880-10C49C8C3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C879613-9B3B-484C-BFA5-DD65DC59F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1CA73-4B2A-5E44-9B53-8C5D67677A3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7979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442413-7790-CA46-A33A-1BFF4F7BB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673A759-A198-1E4E-8701-E8FAB95AE9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3248929-466A-7344-B2C6-A6D200AF8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79624-70FA-2D4A-AF36-89E6B3219072}" type="datetimeFigureOut">
              <a:rPr lang="de-DE" smtClean="0"/>
              <a:t>12.11.19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135B110-E270-EA43-8806-18C853E64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C63CEDE-C3C3-EE40-B085-C2E108D91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1CA73-4B2A-5E44-9B53-8C5D67677A3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0061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5739E4-E7D5-0B42-AE7D-6B8CC3C8C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A41EBA6-9924-5846-BC95-DBF33A3A06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32F177D-4A3B-FB44-BCF2-AAF39EFAF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79624-70FA-2D4A-AF36-89E6B3219072}" type="datetimeFigureOut">
              <a:rPr lang="de-DE" smtClean="0"/>
              <a:t>12.11.19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9C6E346-939A-E64D-BCF6-5802C62D7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04DA64A-F3B1-5D42-B94B-4E4011C4E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1CA73-4B2A-5E44-9B53-8C5D67677A3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4433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3C75E3-7F0B-3944-9215-D3CB5B283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D8D39DE-69FE-8441-8B0D-8DABE80C0B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9D046CD-1346-A645-8587-D64FD65D5C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4F97971-FC49-4249-87D6-27332034E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79624-70FA-2D4A-AF36-89E6B3219072}" type="datetimeFigureOut">
              <a:rPr lang="de-DE" smtClean="0"/>
              <a:t>12.11.19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15FE9C0-4802-624F-858F-C349868A6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1219CD2-F764-224A-9BCB-61D086EB7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1CA73-4B2A-5E44-9B53-8C5D67677A3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36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744A3D-DDCB-0D45-AAAC-52771EF99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5C5A6FC-A25F-A943-8DD5-B0E508ED92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623836C-67D6-F844-BBDB-D826D6D53C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F1FAB1B-BD92-8F44-98DC-05303818AB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4CB4A16-76E3-DA4E-9C31-9B66A3DEF6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9F91F07-6E13-B743-9491-587F5251C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79624-70FA-2D4A-AF36-89E6B3219072}" type="datetimeFigureOut">
              <a:rPr lang="de-DE" smtClean="0"/>
              <a:t>12.11.19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C504ED9-F501-E746-A852-42CBEA80D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73082F2-8CD5-004F-BE17-ED71DF443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1CA73-4B2A-5E44-9B53-8C5D67677A3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8928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3B0CC0-562F-7145-9D02-B02116980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F268917-1D91-5845-9360-F48E91928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79624-70FA-2D4A-AF36-89E6B3219072}" type="datetimeFigureOut">
              <a:rPr lang="de-DE" smtClean="0"/>
              <a:t>12.11.19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00F88DC-2343-5341-B5D1-A300A6462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AA86752-7783-B142-9F47-A8E3F2CA4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1CA73-4B2A-5E44-9B53-8C5D67677A3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1616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A864847-2BE2-DF4D-981B-38D2A5811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79624-70FA-2D4A-AF36-89E6B3219072}" type="datetimeFigureOut">
              <a:rPr lang="de-DE" smtClean="0"/>
              <a:t>12.11.19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A21226D-EC57-AA4F-996B-36AEB1C63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4E86F9C-C17F-9442-B756-EA11E53A1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1CA73-4B2A-5E44-9B53-8C5D67677A3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784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E4DA80-556F-7748-BB2D-633CB2860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81CF103-0C08-7F47-91C3-EB634775ED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141F043-9DFC-2F44-8742-0B5EF05AC5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F438F72-552A-E749-91E4-49F2331CE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79624-70FA-2D4A-AF36-89E6B3219072}" type="datetimeFigureOut">
              <a:rPr lang="de-DE" smtClean="0"/>
              <a:t>12.11.19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AC90363-0587-1144-BCD2-035AF917A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AB937A9-103A-B94E-88F3-BF1BD0CBA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1CA73-4B2A-5E44-9B53-8C5D67677A3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0070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CBC71A-2920-B24D-B9F2-A2CA2123D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D5442BE4-2FF4-4A48-8718-7DA8C61376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3FF8F1F-CA86-1541-A408-CA2353E876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D115BF5-AD7A-684D-8AA2-F32E6B1D6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79624-70FA-2D4A-AF36-89E6B3219072}" type="datetimeFigureOut">
              <a:rPr lang="de-DE" smtClean="0"/>
              <a:t>12.11.19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77982EF-BCEC-0D46-93AA-E5CA091BA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8D03E47-BA19-E54D-B8C1-3076D4DEB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1CA73-4B2A-5E44-9B53-8C5D67677A3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1066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D5B8BB-47BB-8245-82D6-2362255E0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C81975D-5F49-564A-9A6C-D460DB243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ED1C98F-68EE-FA43-8E4E-9A9C505BF0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E79624-70FA-2D4A-AF36-89E6B3219072}" type="datetimeFigureOut">
              <a:rPr lang="de-DE" smtClean="0"/>
              <a:t>12.11.19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B5BE23D-EF37-DE42-A950-9C0E1B4F82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85183CC-D4C1-464C-B143-4636876AFE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F1CA73-4B2A-5E44-9B53-8C5D67677A3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1010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20.jpeg"/><Relationship Id="rId7" Type="http://schemas.openxmlformats.org/officeDocument/2006/relationships/image" Target="../media/image24.em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jpg"/><Relationship Id="rId12" Type="http://schemas.openxmlformats.org/officeDocument/2006/relationships/image" Target="../media/image41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76AC45-F4E2-8D48-9284-16AF3551A0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Tino Hahn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77A7C77-58D1-EA4D-B0EA-AFF3ABB7A2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Vortrag Teil 4</a:t>
            </a:r>
          </a:p>
        </p:txBody>
      </p:sp>
    </p:spTree>
    <p:extLst>
      <p:ext uri="{BB962C8B-B14F-4D97-AF65-F5344CB8AC3E}">
        <p14:creationId xmlns:p14="http://schemas.microsoft.com/office/powerpoint/2010/main" val="7753636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3062CAE-8E9D-2747-872B-F5260C1BC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630622"/>
            <a:ext cx="8229600" cy="549554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endParaRPr lang="de-DE" b="1" dirty="0"/>
          </a:p>
          <a:p>
            <a:pPr marL="0" indent="0" algn="ctr">
              <a:buNone/>
            </a:pPr>
            <a:r>
              <a:rPr lang="de-DE" b="1" dirty="0"/>
              <a:t>SPNV-Verkehr und privater Infrastrukturbetrieb im ländlichen Raum </a:t>
            </a:r>
          </a:p>
          <a:p>
            <a:pPr marL="0" indent="0" algn="ctr">
              <a:buNone/>
            </a:pPr>
            <a:endParaRPr lang="de-DE" b="1" dirty="0"/>
          </a:p>
          <a:p>
            <a:pPr marL="0" indent="0" algn="ctr">
              <a:buNone/>
            </a:pPr>
            <a:r>
              <a:rPr lang="de-DE" b="1" dirty="0"/>
              <a:t>- Herausforderungen und Lösungen -</a:t>
            </a:r>
          </a:p>
          <a:p>
            <a:pPr marL="0" indent="0">
              <a:buNone/>
            </a:pPr>
            <a:endParaRPr lang="de-DE" dirty="0"/>
          </a:p>
          <a:p>
            <a:pPr marL="514350" indent="-514350">
              <a:buAutoNum type="arabicPeriod"/>
            </a:pPr>
            <a:endParaRPr lang="de-DE" dirty="0"/>
          </a:p>
          <a:p>
            <a:pPr marL="514350" indent="-514350">
              <a:buAutoNum type="arabicPeriod"/>
            </a:pPr>
            <a:endParaRPr lang="de-DE" dirty="0"/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355224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3062CAE-8E9D-2747-872B-F5260C1BC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630622"/>
            <a:ext cx="8229600" cy="54955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 err="1"/>
              <a:t>Herrausforderungen</a:t>
            </a:r>
            <a:endParaRPr lang="de-DE" b="1" dirty="0"/>
          </a:p>
          <a:p>
            <a:pPr marL="0" indent="0">
              <a:buNone/>
            </a:pPr>
            <a:endParaRPr lang="de-DE" b="1" dirty="0"/>
          </a:p>
          <a:p>
            <a:pPr marL="514350" indent="-514350">
              <a:buAutoNum type="arabicPeriod"/>
            </a:pPr>
            <a:r>
              <a:rPr lang="de-DE" dirty="0"/>
              <a:t>Bezahlbarer SPNV ohne Finanzierung der </a:t>
            </a:r>
            <a:r>
              <a:rPr lang="de-DE" dirty="0" err="1"/>
              <a:t>Infra</a:t>
            </a:r>
            <a:endParaRPr lang="de-DE" dirty="0"/>
          </a:p>
          <a:p>
            <a:pPr marL="514350" indent="-514350">
              <a:buAutoNum type="arabicPeriod"/>
            </a:pPr>
            <a:r>
              <a:rPr lang="de-DE" dirty="0"/>
              <a:t>Finanzierung von Infrastruktur Schiene</a:t>
            </a:r>
          </a:p>
          <a:p>
            <a:pPr marL="514350" indent="-514350">
              <a:buAutoNum type="arabicPeriod"/>
            </a:pPr>
            <a:r>
              <a:rPr lang="de-DE" dirty="0"/>
              <a:t>Politische und Netzwerk Arbeit und Wahrnehmung</a:t>
            </a:r>
          </a:p>
          <a:p>
            <a:pPr marL="514350" indent="-514350">
              <a:buAutoNum type="arabicPeriod"/>
            </a:pPr>
            <a:r>
              <a:rPr lang="de-DE" dirty="0"/>
              <a:t>Regulierung der Bundesnetzagentur</a:t>
            </a:r>
          </a:p>
          <a:p>
            <a:pPr marL="514350" indent="-514350">
              <a:buAutoNum type="arabicPeriod"/>
            </a:pPr>
            <a:r>
              <a:rPr lang="de-DE" dirty="0"/>
              <a:t>Mehr Güterverkehr auf die ländliche Schiene</a:t>
            </a:r>
          </a:p>
          <a:p>
            <a:pPr marL="514350" indent="-514350">
              <a:buAutoNum type="arabicPeriod"/>
            </a:pPr>
            <a:r>
              <a:rPr lang="de-DE" dirty="0"/>
              <a:t>Baumaßnahmen im Einklang mit Bahnrecht und Immissionsrecht </a:t>
            </a:r>
          </a:p>
          <a:p>
            <a:pPr marL="514350" indent="-514350">
              <a:buAutoNum type="arabicPeriod"/>
            </a:pPr>
            <a:r>
              <a:rPr lang="de-DE" dirty="0"/>
              <a:t>Ausschreibungen von Großnetzen</a:t>
            </a:r>
          </a:p>
          <a:p>
            <a:pPr marL="514350" indent="-514350">
              <a:buAutoNum type="arabicPeriod"/>
            </a:pPr>
            <a:endParaRPr lang="de-DE" dirty="0"/>
          </a:p>
          <a:p>
            <a:pPr marL="514350" indent="-514350">
              <a:buAutoNum type="arabicPeriod"/>
            </a:pPr>
            <a:endParaRPr lang="de-DE" dirty="0"/>
          </a:p>
          <a:p>
            <a:pPr marL="514350" indent="-514350">
              <a:buAutoNum type="arabicPeriod"/>
            </a:pPr>
            <a:endParaRPr lang="de-DE" dirty="0"/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70512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3062CAE-8E9D-2747-872B-F5260C1BC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630622"/>
            <a:ext cx="8229600" cy="54955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Lösungen</a:t>
            </a:r>
          </a:p>
          <a:p>
            <a:pPr marL="0" indent="0">
              <a:buNone/>
            </a:pPr>
            <a:endParaRPr lang="de-DE" b="1" dirty="0"/>
          </a:p>
          <a:p>
            <a:pPr marL="514350" indent="-514350">
              <a:buAutoNum type="arabicPeriod"/>
            </a:pPr>
            <a:r>
              <a:rPr lang="de-DE" dirty="0"/>
              <a:t>Bezahlbarer SPNV mit kleineren Fahrzeugen</a:t>
            </a:r>
          </a:p>
          <a:p>
            <a:pPr marL="514350" indent="-514350">
              <a:buAutoNum type="arabicPeriod"/>
            </a:pPr>
            <a:r>
              <a:rPr lang="de-DE" dirty="0"/>
              <a:t>Erhalt und Finanzierung SPNV und </a:t>
            </a:r>
            <a:r>
              <a:rPr lang="de-DE" dirty="0" err="1"/>
              <a:t>Infra</a:t>
            </a:r>
            <a:endParaRPr lang="de-DE" dirty="0"/>
          </a:p>
          <a:p>
            <a:pPr marL="514350" indent="-514350">
              <a:buAutoNum type="arabicPeriod"/>
            </a:pPr>
            <a:r>
              <a:rPr lang="de-DE" dirty="0"/>
              <a:t>Übernahme von stillzulegender </a:t>
            </a:r>
            <a:r>
              <a:rPr lang="de-DE" dirty="0" err="1"/>
              <a:t>Infra</a:t>
            </a:r>
            <a:r>
              <a:rPr lang="de-DE" dirty="0"/>
              <a:t> und Streckenbänder</a:t>
            </a:r>
          </a:p>
          <a:p>
            <a:pPr marL="514350" indent="-514350">
              <a:buAutoNum type="arabicPeriod"/>
            </a:pPr>
            <a:r>
              <a:rPr lang="de-DE" dirty="0"/>
              <a:t>Trimodale Nutzung vorhandener Infrastruktur</a:t>
            </a:r>
          </a:p>
          <a:p>
            <a:pPr marL="514350" indent="-514350">
              <a:buAutoNum type="arabicPeriod"/>
            </a:pPr>
            <a:r>
              <a:rPr lang="de-DE" dirty="0"/>
              <a:t>Besser Vernetzung im ÖPNV und touristischer Verkehre</a:t>
            </a:r>
          </a:p>
          <a:p>
            <a:pPr marL="514350" indent="-514350">
              <a:buAutoNum type="arabicPeriod"/>
            </a:pPr>
            <a:r>
              <a:rPr lang="de-DE" dirty="0"/>
              <a:t>Alternative Antriebe, autonomes Fahren</a:t>
            </a:r>
          </a:p>
          <a:p>
            <a:pPr marL="514350" indent="-514350">
              <a:buFont typeface="Arial"/>
              <a:buAutoNum type="arabicPeriod"/>
            </a:pPr>
            <a:r>
              <a:rPr lang="de-DE" dirty="0"/>
              <a:t>Mehr Güterverkehr auf die ländliche Schiene</a:t>
            </a:r>
          </a:p>
          <a:p>
            <a:pPr marL="514350" indent="-514350">
              <a:buAutoNum type="arabicPeriod"/>
            </a:pPr>
            <a:endParaRPr lang="de-DE" dirty="0"/>
          </a:p>
          <a:p>
            <a:pPr marL="514350" indent="-514350">
              <a:buAutoNum type="arabicPeriod"/>
            </a:pPr>
            <a:endParaRPr lang="de-DE" dirty="0"/>
          </a:p>
          <a:p>
            <a:pPr marL="514350" indent="-514350">
              <a:buAutoNum type="arabicPeriod"/>
            </a:pPr>
            <a:endParaRPr lang="de-DE" dirty="0"/>
          </a:p>
          <a:p>
            <a:pPr marL="514350" indent="-514350">
              <a:buAutoNum type="arabicPeriod"/>
            </a:pPr>
            <a:endParaRPr lang="de-DE" dirty="0"/>
          </a:p>
          <a:p>
            <a:pPr marL="514350" indent="-514350">
              <a:buAutoNum type="arabicPeriod"/>
            </a:pPr>
            <a:endParaRPr lang="de-DE" dirty="0"/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95272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Tourismus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7536160" y="6408222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>
                <a:latin typeface="Tahoma" pitchFamily="34" charset="0"/>
                <a:ea typeface="Tahoma" pitchFamily="34" charset="0"/>
                <a:cs typeface="Tahoma" pitchFamily="34" charset="0"/>
              </a:rPr>
              <a:t>www.rundbus.de</a:t>
            </a:r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3750" y="1651001"/>
            <a:ext cx="8178800" cy="408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C:\Longina\04 - RIG\Rundbus\Grafiken\Bild2 (2)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4153" y="1484784"/>
            <a:ext cx="2962755" cy="457337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5600" y="2276873"/>
            <a:ext cx="7740352" cy="3695529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1000" y="1308100"/>
            <a:ext cx="6350000" cy="4229100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1664" y="1556792"/>
            <a:ext cx="6444208" cy="449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451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Infrastruktur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7536160" y="6408222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 err="1">
                <a:latin typeface="Tahoma" pitchFamily="34" charset="0"/>
                <a:ea typeface="Tahoma" pitchFamily="34" charset="0"/>
                <a:cs typeface="Tahoma" pitchFamily="34" charset="0"/>
              </a:rPr>
              <a:t>www.regioinfra.de</a:t>
            </a:r>
            <a:endParaRPr lang="de-DE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3398" y="1340768"/>
            <a:ext cx="5832922" cy="4918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" name="Bild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3376" y="1556544"/>
            <a:ext cx="9064625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ild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6164" y="1268761"/>
            <a:ext cx="6228109" cy="4820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Bild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1828" y="260649"/>
            <a:ext cx="5188668" cy="601233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447800"/>
            <a:ext cx="9144000" cy="3952894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871482"/>
            <a:ext cx="9144000" cy="5509846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4627314" y="774875"/>
            <a:ext cx="637540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32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Infrastruktur - Kabeltrassen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7536160" y="6408222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 err="1">
                <a:latin typeface="Tahoma" pitchFamily="34" charset="0"/>
                <a:ea typeface="Tahoma" pitchFamily="34" charset="0"/>
                <a:cs typeface="Tahoma" pitchFamily="34" charset="0"/>
              </a:rPr>
              <a:t>www.regioinfra.de</a:t>
            </a:r>
            <a:endParaRPr lang="de-DE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" name="Bild 5" descr="013 (2).jpe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7688" y="1340768"/>
            <a:ext cx="6248400" cy="4686300"/>
          </a:xfrm>
          <a:prstGeom prst="rect">
            <a:avLst/>
          </a:prstGeom>
        </p:spPr>
      </p:pic>
      <p:pic>
        <p:nvPicPr>
          <p:cNvPr id="9" name="Bild 8" descr="032.jpe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9616" y="1484784"/>
            <a:ext cx="6248400" cy="4686300"/>
          </a:xfrm>
          <a:prstGeom prst="rect">
            <a:avLst/>
          </a:prstGeom>
        </p:spPr>
      </p:pic>
      <p:pic>
        <p:nvPicPr>
          <p:cNvPr id="13" name="Bild 12" descr="015.jpe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5640" y="1412776"/>
            <a:ext cx="6248400" cy="4686300"/>
          </a:xfrm>
          <a:prstGeom prst="rect">
            <a:avLst/>
          </a:prstGeom>
        </p:spPr>
      </p:pic>
      <p:pic>
        <p:nvPicPr>
          <p:cNvPr id="14" name="Bild 13" descr="008 (2).jpe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7648" y="1340768"/>
            <a:ext cx="6248400" cy="4686300"/>
          </a:xfrm>
          <a:prstGeom prst="rect">
            <a:avLst/>
          </a:prstGeom>
        </p:spPr>
      </p:pic>
      <p:pic>
        <p:nvPicPr>
          <p:cNvPr id="15" name="Bild 14" descr="005 (2).jpeg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6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7688" y="1556792"/>
            <a:ext cx="624840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32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ung 1"/>
          <p:cNvGrpSpPr/>
          <p:nvPr/>
        </p:nvGrpSpPr>
        <p:grpSpPr>
          <a:xfrm>
            <a:off x="1795296" y="1103993"/>
            <a:ext cx="8287488" cy="5173337"/>
            <a:chOff x="450777" y="1227441"/>
            <a:chExt cx="8287488" cy="5173337"/>
          </a:xfrm>
        </p:grpSpPr>
        <p:cxnSp>
          <p:nvCxnSpPr>
            <p:cNvPr id="19" name="Gerade Verbindung mit Pfeil 18">
              <a:extLst>
                <a:ext uri="{FF2B5EF4-FFF2-40B4-BE49-F238E27FC236}">
                  <a16:creationId xmlns:a16="http://schemas.microsoft.com/office/drawing/2014/main" id="{AFEB82C1-C869-488C-A0B8-0027C40719A2}"/>
                </a:ext>
              </a:extLst>
            </p:cNvPr>
            <p:cNvCxnSpPr/>
            <p:nvPr/>
          </p:nvCxnSpPr>
          <p:spPr>
            <a:xfrm flipV="1">
              <a:off x="2137834" y="2124150"/>
              <a:ext cx="0" cy="316125"/>
            </a:xfrm>
            <a:prstGeom prst="straightConnector1">
              <a:avLst/>
            </a:prstGeom>
            <a:ln w="31750">
              <a:solidFill>
                <a:srgbClr val="008000"/>
              </a:solidFill>
              <a:tailEnd type="non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pic>
          <p:nvPicPr>
            <p:cNvPr id="8" name="Grafik 2">
              <a:extLst>
                <a:ext uri="{FF2B5EF4-FFF2-40B4-BE49-F238E27FC236}">
                  <a16:creationId xmlns:a16="http://schemas.microsoft.com/office/drawing/2014/main" id="{BBF9A9DE-0EB1-4239-9898-30A5190D7E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0777" y="1509606"/>
              <a:ext cx="506730" cy="496570"/>
            </a:xfrm>
            <a:prstGeom prst="rect">
              <a:avLst/>
            </a:prstGeom>
          </p:spPr>
        </p:pic>
        <p:pic>
          <p:nvPicPr>
            <p:cNvPr id="9" name="Grafik 3">
              <a:extLst>
                <a:ext uri="{FF2B5EF4-FFF2-40B4-BE49-F238E27FC236}">
                  <a16:creationId xmlns:a16="http://schemas.microsoft.com/office/drawing/2014/main" id="{70E260CE-1760-4913-85D5-BD4850467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6360" y="1842346"/>
              <a:ext cx="515462" cy="517102"/>
            </a:xfrm>
            <a:prstGeom prst="rect">
              <a:avLst/>
            </a:prstGeom>
          </p:spPr>
        </p:pic>
        <p:pic>
          <p:nvPicPr>
            <p:cNvPr id="12" name="Grafik 4">
              <a:extLst>
                <a:ext uri="{FF2B5EF4-FFF2-40B4-BE49-F238E27FC236}">
                  <a16:creationId xmlns:a16="http://schemas.microsoft.com/office/drawing/2014/main" id="{2CA99319-7400-4827-A23E-559726E3E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0075" y="2245359"/>
              <a:ext cx="580305" cy="1236134"/>
            </a:xfrm>
            <a:prstGeom prst="rect">
              <a:avLst/>
            </a:prstGeom>
          </p:spPr>
        </p:pic>
        <p:cxnSp>
          <p:nvCxnSpPr>
            <p:cNvPr id="13" name="Gerade Verbindung mit Pfeil 12">
              <a:extLst>
                <a:ext uri="{FF2B5EF4-FFF2-40B4-BE49-F238E27FC236}">
                  <a16:creationId xmlns:a16="http://schemas.microsoft.com/office/drawing/2014/main" id="{F1DB34DB-3DCB-4C0E-91CF-4DA49C9868BC}"/>
                </a:ext>
              </a:extLst>
            </p:cNvPr>
            <p:cNvCxnSpPr/>
            <p:nvPr/>
          </p:nvCxnSpPr>
          <p:spPr>
            <a:xfrm>
              <a:off x="2129367" y="2132672"/>
              <a:ext cx="269240" cy="0"/>
            </a:xfrm>
            <a:prstGeom prst="straightConnector1">
              <a:avLst/>
            </a:prstGeom>
            <a:ln w="31750">
              <a:solidFill>
                <a:srgbClr val="008000"/>
              </a:solidFill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6" name="Gerade Verbindung mit Pfeil 15">
              <a:extLst>
                <a:ext uri="{FF2B5EF4-FFF2-40B4-BE49-F238E27FC236}">
                  <a16:creationId xmlns:a16="http://schemas.microsoft.com/office/drawing/2014/main" id="{22A94E2A-857C-4F8D-83CC-5C4BEFE0A0AC}"/>
                </a:ext>
              </a:extLst>
            </p:cNvPr>
            <p:cNvCxnSpPr/>
            <p:nvPr/>
          </p:nvCxnSpPr>
          <p:spPr>
            <a:xfrm>
              <a:off x="1262413" y="2135714"/>
              <a:ext cx="866954" cy="0"/>
            </a:xfrm>
            <a:prstGeom prst="straightConnector1">
              <a:avLst/>
            </a:prstGeom>
            <a:ln w="31750">
              <a:solidFill>
                <a:srgbClr val="008000"/>
              </a:solidFill>
              <a:tailEnd type="non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7" name="Gerade Verbindung mit Pfeil 16">
              <a:extLst>
                <a:ext uri="{FF2B5EF4-FFF2-40B4-BE49-F238E27FC236}">
                  <a16:creationId xmlns:a16="http://schemas.microsoft.com/office/drawing/2014/main" id="{5162F536-CD0D-4F90-A030-5F6AF02D5DA2}"/>
                </a:ext>
              </a:extLst>
            </p:cNvPr>
            <p:cNvCxnSpPr/>
            <p:nvPr/>
          </p:nvCxnSpPr>
          <p:spPr>
            <a:xfrm>
              <a:off x="1258180" y="2440275"/>
              <a:ext cx="871187" cy="0"/>
            </a:xfrm>
            <a:prstGeom prst="straightConnector1">
              <a:avLst/>
            </a:prstGeom>
            <a:ln w="31750">
              <a:solidFill>
                <a:srgbClr val="008000"/>
              </a:solidFill>
              <a:tailEnd type="non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8" name="Gerade Verbindung mit Pfeil 17">
              <a:extLst>
                <a:ext uri="{FF2B5EF4-FFF2-40B4-BE49-F238E27FC236}">
                  <a16:creationId xmlns:a16="http://schemas.microsoft.com/office/drawing/2014/main" id="{DD31AB9D-4669-4060-81E3-F7816E742F46}"/>
                </a:ext>
              </a:extLst>
            </p:cNvPr>
            <p:cNvCxnSpPr/>
            <p:nvPr/>
          </p:nvCxnSpPr>
          <p:spPr>
            <a:xfrm>
              <a:off x="2129367" y="2440275"/>
              <a:ext cx="269240" cy="0"/>
            </a:xfrm>
            <a:prstGeom prst="straightConnector1">
              <a:avLst/>
            </a:prstGeom>
            <a:ln w="31750">
              <a:solidFill>
                <a:srgbClr val="008000"/>
              </a:solidFill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0" name="Gerade Verbindung mit Pfeil 19">
              <a:extLst>
                <a:ext uri="{FF2B5EF4-FFF2-40B4-BE49-F238E27FC236}">
                  <a16:creationId xmlns:a16="http://schemas.microsoft.com/office/drawing/2014/main" id="{59E1DEC3-88B0-4D4D-86A6-BCF1E1F5D2A2}"/>
                </a:ext>
              </a:extLst>
            </p:cNvPr>
            <p:cNvCxnSpPr/>
            <p:nvPr/>
          </p:nvCxnSpPr>
          <p:spPr>
            <a:xfrm>
              <a:off x="4866470" y="2424614"/>
              <a:ext cx="417830" cy="1270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pic>
          <p:nvPicPr>
            <p:cNvPr id="21" name="Grafik 21">
              <a:extLst>
                <a:ext uri="{FF2B5EF4-FFF2-40B4-BE49-F238E27FC236}">
                  <a16:creationId xmlns:a16="http://schemas.microsoft.com/office/drawing/2014/main" id="{805A70CC-A38B-46E8-8452-31CD8EDD3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58650" y="1532585"/>
              <a:ext cx="500200" cy="1501180"/>
            </a:xfrm>
            <a:prstGeom prst="rect">
              <a:avLst/>
            </a:prstGeom>
          </p:spPr>
        </p:pic>
        <p:cxnSp>
          <p:nvCxnSpPr>
            <p:cNvPr id="22" name="Gerade Verbindung mit Pfeil 21">
              <a:extLst>
                <a:ext uri="{FF2B5EF4-FFF2-40B4-BE49-F238E27FC236}">
                  <a16:creationId xmlns:a16="http://schemas.microsoft.com/office/drawing/2014/main" id="{554E5D07-11A4-4DFC-9391-FE2839204764}"/>
                </a:ext>
              </a:extLst>
            </p:cNvPr>
            <p:cNvCxnSpPr/>
            <p:nvPr/>
          </p:nvCxnSpPr>
          <p:spPr>
            <a:xfrm>
              <a:off x="4063830" y="2425884"/>
              <a:ext cx="441960" cy="0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3" name="Gerade Verbindung mit Pfeil 22">
              <a:extLst>
                <a:ext uri="{FF2B5EF4-FFF2-40B4-BE49-F238E27FC236}">
                  <a16:creationId xmlns:a16="http://schemas.microsoft.com/office/drawing/2014/main" id="{950C2E71-D040-4301-9C34-58B31E897D1B}"/>
                </a:ext>
              </a:extLst>
            </p:cNvPr>
            <p:cNvCxnSpPr/>
            <p:nvPr/>
          </p:nvCxnSpPr>
          <p:spPr>
            <a:xfrm>
              <a:off x="4063830" y="2129286"/>
              <a:ext cx="274320" cy="0"/>
            </a:xfrm>
            <a:prstGeom prst="straightConnector1">
              <a:avLst/>
            </a:prstGeom>
            <a:ln w="31750">
              <a:solidFill>
                <a:srgbClr val="B2B139"/>
              </a:solidFill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4" name="Gerade Verbindung mit Pfeil 23">
              <a:extLst>
                <a:ext uri="{FF2B5EF4-FFF2-40B4-BE49-F238E27FC236}">
                  <a16:creationId xmlns:a16="http://schemas.microsoft.com/office/drawing/2014/main" id="{E204532E-D66E-4938-B6D4-E5F751CE8FC7}"/>
                </a:ext>
              </a:extLst>
            </p:cNvPr>
            <p:cNvCxnSpPr/>
            <p:nvPr/>
          </p:nvCxnSpPr>
          <p:spPr>
            <a:xfrm flipV="1">
              <a:off x="4858850" y="2128016"/>
              <a:ext cx="425450" cy="1270"/>
            </a:xfrm>
            <a:prstGeom prst="straightConnector1">
              <a:avLst/>
            </a:prstGeom>
            <a:ln w="31750">
              <a:solidFill>
                <a:srgbClr val="B2B139"/>
              </a:solidFill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5" name="Gerade Verbindung mit Pfeil 24">
              <a:extLst>
                <a:ext uri="{FF2B5EF4-FFF2-40B4-BE49-F238E27FC236}">
                  <a16:creationId xmlns:a16="http://schemas.microsoft.com/office/drawing/2014/main" id="{554E5D07-11A4-4DFC-9391-FE2839204764}"/>
                </a:ext>
              </a:extLst>
            </p:cNvPr>
            <p:cNvCxnSpPr/>
            <p:nvPr/>
          </p:nvCxnSpPr>
          <p:spPr>
            <a:xfrm flipV="1">
              <a:off x="4858850" y="1832128"/>
              <a:ext cx="415290" cy="4050"/>
            </a:xfrm>
            <a:prstGeom prst="straightConnector1">
              <a:avLst/>
            </a:prstGeom>
            <a:ln w="31750"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6" name="Gerade Verbindung mit Pfeil 25">
              <a:extLst>
                <a:ext uri="{FF2B5EF4-FFF2-40B4-BE49-F238E27FC236}">
                  <a16:creationId xmlns:a16="http://schemas.microsoft.com/office/drawing/2014/main" id="{554E5D07-11A4-4DFC-9391-FE2839204764}"/>
                </a:ext>
              </a:extLst>
            </p:cNvPr>
            <p:cNvCxnSpPr/>
            <p:nvPr/>
          </p:nvCxnSpPr>
          <p:spPr>
            <a:xfrm>
              <a:off x="4063830" y="1836178"/>
              <a:ext cx="441960" cy="0"/>
            </a:xfrm>
            <a:prstGeom prst="straightConnector1">
              <a:avLst/>
            </a:prstGeom>
            <a:ln w="31750">
              <a:solidFill>
                <a:srgbClr val="595959"/>
              </a:solidFill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3" name="Gerade Verbindung mit Pfeil 42">
              <a:extLst>
                <a:ext uri="{FF2B5EF4-FFF2-40B4-BE49-F238E27FC236}">
                  <a16:creationId xmlns:a16="http://schemas.microsoft.com/office/drawing/2014/main" id="{E204532E-D66E-4938-B6D4-E5F751CE8FC7}"/>
                </a:ext>
              </a:extLst>
            </p:cNvPr>
            <p:cNvCxnSpPr/>
            <p:nvPr/>
          </p:nvCxnSpPr>
          <p:spPr>
            <a:xfrm>
              <a:off x="1259450" y="3129781"/>
              <a:ext cx="1139157" cy="0"/>
            </a:xfrm>
            <a:prstGeom prst="straightConnector1">
              <a:avLst/>
            </a:prstGeom>
            <a:ln w="31750">
              <a:solidFill>
                <a:srgbClr val="008000"/>
              </a:solidFill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44" name="Textfeld 43"/>
            <p:cNvSpPr txBox="1"/>
            <p:nvPr/>
          </p:nvSpPr>
          <p:spPr>
            <a:xfrm>
              <a:off x="2435885" y="1695993"/>
              <a:ext cx="1568874" cy="24622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de-DE" sz="1000" b="1" dirty="0">
                  <a:solidFill>
                    <a:schemeClr val="tx1"/>
                  </a:solidFill>
                </a:rPr>
                <a:t>Breitband-Datenleitung</a:t>
              </a:r>
            </a:p>
          </p:txBody>
        </p:sp>
        <p:sp>
          <p:nvSpPr>
            <p:cNvPr id="46" name="Textfeld 45"/>
            <p:cNvSpPr txBox="1"/>
            <p:nvPr/>
          </p:nvSpPr>
          <p:spPr>
            <a:xfrm>
              <a:off x="2435885" y="1999138"/>
              <a:ext cx="1568874" cy="246221"/>
            </a:xfrm>
            <a:prstGeom prst="rect">
              <a:avLst/>
            </a:prstGeom>
            <a:solidFill>
              <a:srgbClr val="B2B139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de-DE" sz="1000" b="1" dirty="0">
                  <a:solidFill>
                    <a:schemeClr val="tx1"/>
                  </a:solidFill>
                </a:rPr>
                <a:t>110 KV-Sammelleitung</a:t>
              </a:r>
            </a:p>
          </p:txBody>
        </p:sp>
        <p:sp>
          <p:nvSpPr>
            <p:cNvPr id="47" name="Textfeld 46"/>
            <p:cNvSpPr txBox="1"/>
            <p:nvPr/>
          </p:nvSpPr>
          <p:spPr>
            <a:xfrm>
              <a:off x="2435885" y="2307029"/>
              <a:ext cx="1568874" cy="246221"/>
            </a:xfrm>
            <a:prstGeom prst="rect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de-DE" sz="1000" b="1" dirty="0">
                  <a:solidFill>
                    <a:srgbClr val="000000"/>
                  </a:solidFill>
                </a:rPr>
                <a:t>Bahnstrom-Oberleitung</a:t>
              </a:r>
            </a:p>
          </p:txBody>
        </p:sp>
        <p:pic>
          <p:nvPicPr>
            <p:cNvPr id="48" name="Grafik 5">
              <a:extLst>
                <a:ext uri="{FF2B5EF4-FFF2-40B4-BE49-F238E27FC236}">
                  <a16:creationId xmlns:a16="http://schemas.microsoft.com/office/drawing/2014/main" id="{D751DBED-1A91-4427-B604-5FDE776B6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35885" y="2712411"/>
              <a:ext cx="1568874" cy="909433"/>
            </a:xfrm>
            <a:prstGeom prst="rect">
              <a:avLst/>
            </a:prstGeom>
          </p:spPr>
        </p:pic>
        <p:sp>
          <p:nvSpPr>
            <p:cNvPr id="54" name="Textfeld 53"/>
            <p:cNvSpPr txBox="1"/>
            <p:nvPr/>
          </p:nvSpPr>
          <p:spPr>
            <a:xfrm>
              <a:off x="1191822" y="1876027"/>
              <a:ext cx="977827" cy="2462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de-DE" sz="1000" b="1" dirty="0">
                  <a:solidFill>
                    <a:srgbClr val="008000"/>
                  </a:solidFill>
                </a:rPr>
                <a:t>Sonnenenergie</a:t>
              </a:r>
            </a:p>
          </p:txBody>
        </p:sp>
        <p:sp>
          <p:nvSpPr>
            <p:cNvPr id="55" name="Textfeld 54"/>
            <p:cNvSpPr txBox="1"/>
            <p:nvPr/>
          </p:nvSpPr>
          <p:spPr>
            <a:xfrm>
              <a:off x="1270880" y="2622893"/>
              <a:ext cx="866954" cy="2462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de-DE" sz="1000" b="1" dirty="0">
                  <a:solidFill>
                    <a:srgbClr val="008000"/>
                  </a:solidFill>
                </a:rPr>
                <a:t>Windenergie</a:t>
              </a:r>
            </a:p>
          </p:txBody>
        </p:sp>
        <p:sp>
          <p:nvSpPr>
            <p:cNvPr id="56" name="Textfeld 55"/>
            <p:cNvSpPr txBox="1"/>
            <p:nvPr/>
          </p:nvSpPr>
          <p:spPr>
            <a:xfrm>
              <a:off x="2435885" y="3443823"/>
              <a:ext cx="1082080" cy="3385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de-DE" sz="800" b="1" dirty="0">
                  <a:solidFill>
                    <a:schemeClr val="tx1"/>
                  </a:solidFill>
                </a:rPr>
                <a:t>Power-</a:t>
              </a:r>
              <a:r>
                <a:rPr lang="de-DE" sz="800" b="1" dirty="0" err="1">
                  <a:solidFill>
                    <a:schemeClr val="tx1"/>
                  </a:solidFill>
                </a:rPr>
                <a:t>to</a:t>
              </a:r>
              <a:r>
                <a:rPr lang="de-DE" sz="800" b="1" dirty="0">
                  <a:solidFill>
                    <a:schemeClr val="tx1"/>
                  </a:solidFill>
                </a:rPr>
                <a:t>-Gas-Anlage</a:t>
              </a:r>
            </a:p>
          </p:txBody>
        </p:sp>
        <p:cxnSp>
          <p:nvCxnSpPr>
            <p:cNvPr id="57" name="Gerade Verbindung mit Pfeil 56">
              <a:extLst>
                <a:ext uri="{FF2B5EF4-FFF2-40B4-BE49-F238E27FC236}">
                  <a16:creationId xmlns:a16="http://schemas.microsoft.com/office/drawing/2014/main" id="{E204532E-D66E-4938-B6D4-E5F751CE8FC7}"/>
                </a:ext>
              </a:extLst>
            </p:cNvPr>
            <p:cNvCxnSpPr/>
            <p:nvPr/>
          </p:nvCxnSpPr>
          <p:spPr>
            <a:xfrm>
              <a:off x="4063830" y="3078593"/>
              <a:ext cx="1212850" cy="0"/>
            </a:xfrm>
            <a:prstGeom prst="straightConnector1">
              <a:avLst/>
            </a:prstGeom>
            <a:ln w="31750">
              <a:solidFill>
                <a:srgbClr val="3366FF"/>
              </a:solidFill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9" name="Gerade Verbindung mit Pfeil 58">
              <a:extLst>
                <a:ext uri="{FF2B5EF4-FFF2-40B4-BE49-F238E27FC236}">
                  <a16:creationId xmlns:a16="http://schemas.microsoft.com/office/drawing/2014/main" id="{E204532E-D66E-4938-B6D4-E5F751CE8FC7}"/>
                </a:ext>
              </a:extLst>
            </p:cNvPr>
            <p:cNvCxnSpPr/>
            <p:nvPr/>
          </p:nvCxnSpPr>
          <p:spPr>
            <a:xfrm>
              <a:off x="4063830" y="3426891"/>
              <a:ext cx="1212850" cy="0"/>
            </a:xfrm>
            <a:prstGeom prst="straightConnector1">
              <a:avLst/>
            </a:prstGeom>
            <a:ln w="31750">
              <a:solidFill>
                <a:srgbClr val="3366FF"/>
              </a:solidFill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60" name="Textfeld 59"/>
            <p:cNvSpPr txBox="1"/>
            <p:nvPr/>
          </p:nvSpPr>
          <p:spPr>
            <a:xfrm>
              <a:off x="4141896" y="3129781"/>
              <a:ext cx="983191" cy="2462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de-DE" sz="1000" b="1" dirty="0">
                  <a:solidFill>
                    <a:srgbClr val="3366FF"/>
                  </a:solidFill>
                </a:rPr>
                <a:t>Wasserstoff</a:t>
              </a:r>
            </a:p>
          </p:txBody>
        </p:sp>
        <p:sp>
          <p:nvSpPr>
            <p:cNvPr id="61" name="Textfeld 60"/>
            <p:cNvSpPr txBox="1"/>
            <p:nvPr/>
          </p:nvSpPr>
          <p:spPr>
            <a:xfrm>
              <a:off x="5331504" y="3221734"/>
              <a:ext cx="1772074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de-DE" sz="1000" b="1" dirty="0">
                  <a:solidFill>
                    <a:schemeClr val="bg1">
                      <a:lumMod val="50000"/>
                    </a:schemeClr>
                  </a:solidFill>
                </a:rPr>
                <a:t>Erdgasleitung (Zwischenspeicherung)</a:t>
              </a:r>
            </a:p>
          </p:txBody>
        </p:sp>
        <p:sp>
          <p:nvSpPr>
            <p:cNvPr id="62" name="Textfeld 61"/>
            <p:cNvSpPr txBox="1"/>
            <p:nvPr/>
          </p:nvSpPr>
          <p:spPr>
            <a:xfrm>
              <a:off x="5331504" y="1695993"/>
              <a:ext cx="1772074" cy="24622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de-DE" sz="1000" b="1" dirty="0">
                  <a:solidFill>
                    <a:schemeClr val="tx1"/>
                  </a:solidFill>
                </a:rPr>
                <a:t>Erschließung ländlicher Raum</a:t>
              </a:r>
            </a:p>
          </p:txBody>
        </p:sp>
        <p:sp>
          <p:nvSpPr>
            <p:cNvPr id="63" name="Textfeld 62"/>
            <p:cNvSpPr txBox="1"/>
            <p:nvPr/>
          </p:nvSpPr>
          <p:spPr>
            <a:xfrm>
              <a:off x="5335104" y="2005409"/>
              <a:ext cx="1768474" cy="246221"/>
            </a:xfrm>
            <a:prstGeom prst="rect">
              <a:avLst/>
            </a:prstGeom>
            <a:solidFill>
              <a:srgbClr val="B2B139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de-DE" sz="1000" b="1" dirty="0">
                  <a:solidFill>
                    <a:schemeClr val="tx1"/>
                  </a:solidFill>
                </a:rPr>
                <a:t>Transfer Quelle - Senke</a:t>
              </a:r>
            </a:p>
          </p:txBody>
        </p:sp>
        <p:sp>
          <p:nvSpPr>
            <p:cNvPr id="64" name="Textfeld 63"/>
            <p:cNvSpPr txBox="1"/>
            <p:nvPr/>
          </p:nvSpPr>
          <p:spPr>
            <a:xfrm>
              <a:off x="5335104" y="2308698"/>
              <a:ext cx="1768474" cy="861774"/>
            </a:xfrm>
            <a:prstGeom prst="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de-DE" sz="1000" b="1" dirty="0">
                <a:solidFill>
                  <a:srgbClr val="FF0000"/>
                </a:solidFill>
              </a:endParaRPr>
            </a:p>
            <a:p>
              <a:pPr algn="ctr"/>
              <a:endParaRPr lang="de-DE" sz="1000" b="1" dirty="0">
                <a:solidFill>
                  <a:srgbClr val="FF0000"/>
                </a:solidFill>
              </a:endParaRPr>
            </a:p>
            <a:p>
              <a:pPr algn="ctr"/>
              <a:r>
                <a:rPr lang="de-DE" sz="1000" b="1" dirty="0">
                  <a:solidFill>
                    <a:schemeClr val="tx1"/>
                  </a:solidFill>
                </a:rPr>
                <a:t>Traktionsenergie</a:t>
              </a:r>
            </a:p>
            <a:p>
              <a:pPr algn="ctr"/>
              <a:endParaRPr lang="de-DE" sz="1000" b="1" dirty="0">
                <a:solidFill>
                  <a:srgbClr val="FF0000"/>
                </a:solidFill>
              </a:endParaRPr>
            </a:p>
            <a:p>
              <a:pPr algn="ctr"/>
              <a:endParaRPr lang="de-DE" sz="10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66" name="Gerade Verbindung mit Pfeil 65">
              <a:extLst>
                <a:ext uri="{FF2B5EF4-FFF2-40B4-BE49-F238E27FC236}">
                  <a16:creationId xmlns:a16="http://schemas.microsoft.com/office/drawing/2014/main" id="{59E1DEC3-88B0-4D4D-86A6-BCF1E1F5D2A2}"/>
                </a:ext>
              </a:extLst>
            </p:cNvPr>
            <p:cNvCxnSpPr/>
            <p:nvPr/>
          </p:nvCxnSpPr>
          <p:spPr>
            <a:xfrm>
              <a:off x="7160940" y="2423344"/>
              <a:ext cx="417830" cy="1270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7" name="Gerade Verbindung mit Pfeil 66">
              <a:extLst>
                <a:ext uri="{FF2B5EF4-FFF2-40B4-BE49-F238E27FC236}">
                  <a16:creationId xmlns:a16="http://schemas.microsoft.com/office/drawing/2014/main" id="{59E1DEC3-88B0-4D4D-86A6-BCF1E1F5D2A2}"/>
                </a:ext>
              </a:extLst>
            </p:cNvPr>
            <p:cNvCxnSpPr/>
            <p:nvPr/>
          </p:nvCxnSpPr>
          <p:spPr>
            <a:xfrm>
              <a:off x="7160940" y="2867844"/>
              <a:ext cx="417830" cy="1270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8" name="Gerade Verbindung mit Pfeil 67">
              <a:extLst>
                <a:ext uri="{FF2B5EF4-FFF2-40B4-BE49-F238E27FC236}">
                  <a16:creationId xmlns:a16="http://schemas.microsoft.com/office/drawing/2014/main" id="{59E1DEC3-88B0-4D4D-86A6-BCF1E1F5D2A2}"/>
                </a:ext>
              </a:extLst>
            </p:cNvPr>
            <p:cNvCxnSpPr/>
            <p:nvPr/>
          </p:nvCxnSpPr>
          <p:spPr>
            <a:xfrm>
              <a:off x="7160940" y="3078593"/>
              <a:ext cx="417830" cy="1270"/>
            </a:xfrm>
            <a:prstGeom prst="straightConnector1">
              <a:avLst/>
            </a:prstGeom>
            <a:ln w="31750">
              <a:solidFill>
                <a:srgbClr val="3366FF"/>
              </a:solidFill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76" name="Textfeld 75"/>
            <p:cNvSpPr txBox="1"/>
            <p:nvPr/>
          </p:nvSpPr>
          <p:spPr>
            <a:xfrm>
              <a:off x="7609038" y="2300233"/>
              <a:ext cx="895729" cy="24622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de-DE" sz="1000" b="1" dirty="0">
                  <a:solidFill>
                    <a:schemeClr val="bg1"/>
                  </a:solidFill>
                </a:rPr>
                <a:t>Güterverkehr</a:t>
              </a:r>
            </a:p>
          </p:txBody>
        </p:sp>
        <p:sp>
          <p:nvSpPr>
            <p:cNvPr id="77" name="Textfeld 76"/>
            <p:cNvSpPr txBox="1"/>
            <p:nvPr/>
          </p:nvSpPr>
          <p:spPr>
            <a:xfrm>
              <a:off x="7609038" y="2779215"/>
              <a:ext cx="895729" cy="40011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de-DE" sz="1000" b="1" dirty="0">
                  <a:solidFill>
                    <a:schemeClr val="bg1"/>
                  </a:solidFill>
                </a:rPr>
                <a:t>Personen-verkehr</a:t>
              </a:r>
            </a:p>
          </p:txBody>
        </p:sp>
        <p:cxnSp>
          <p:nvCxnSpPr>
            <p:cNvPr id="78" name="Gerade Verbindung mit Pfeil 77">
              <a:extLst>
                <a:ext uri="{FF2B5EF4-FFF2-40B4-BE49-F238E27FC236}">
                  <a16:creationId xmlns:a16="http://schemas.microsoft.com/office/drawing/2014/main" id="{E204532E-D66E-4938-B6D4-E5F751CE8FC7}"/>
                </a:ext>
              </a:extLst>
            </p:cNvPr>
            <p:cNvCxnSpPr/>
            <p:nvPr/>
          </p:nvCxnSpPr>
          <p:spPr>
            <a:xfrm>
              <a:off x="8284463" y="3263484"/>
              <a:ext cx="0" cy="1384716"/>
            </a:xfrm>
            <a:prstGeom prst="straightConnector1">
              <a:avLst/>
            </a:prstGeom>
            <a:ln w="31750">
              <a:solidFill>
                <a:srgbClr val="3366FF"/>
              </a:solidFill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82" name="Textfeld 81"/>
            <p:cNvSpPr txBox="1"/>
            <p:nvPr/>
          </p:nvSpPr>
          <p:spPr>
            <a:xfrm>
              <a:off x="8019010" y="4738060"/>
              <a:ext cx="522439" cy="523220"/>
            </a:xfrm>
            <a:prstGeom prst="rect">
              <a:avLst/>
            </a:prstGeom>
            <a:solidFill>
              <a:srgbClr val="3366FF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de-DE" sz="1000" b="1" dirty="0">
                <a:solidFill>
                  <a:schemeClr val="bg1"/>
                </a:solidFill>
              </a:endParaRPr>
            </a:p>
            <a:p>
              <a:pPr algn="ctr"/>
              <a:r>
                <a:rPr lang="de-DE" sz="1000" b="1" dirty="0">
                  <a:solidFill>
                    <a:schemeClr val="bg1"/>
                  </a:solidFill>
                </a:rPr>
                <a:t>H</a:t>
              </a:r>
              <a:endParaRPr lang="de-DE" sz="800" b="1" dirty="0">
                <a:solidFill>
                  <a:schemeClr val="bg1"/>
                </a:solidFill>
              </a:endParaRPr>
            </a:p>
            <a:p>
              <a:pPr algn="ctr"/>
              <a:endParaRPr lang="de-DE" sz="800" b="1" dirty="0">
                <a:solidFill>
                  <a:schemeClr val="bg1"/>
                </a:solidFill>
              </a:endParaRPr>
            </a:p>
          </p:txBody>
        </p:sp>
        <p:sp>
          <p:nvSpPr>
            <p:cNvPr id="83" name="Textfeld 82"/>
            <p:cNvSpPr txBox="1"/>
            <p:nvPr/>
          </p:nvSpPr>
          <p:spPr>
            <a:xfrm>
              <a:off x="7463363" y="4735601"/>
              <a:ext cx="530908" cy="523220"/>
            </a:xfrm>
            <a:prstGeom prst="rect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de-DE" sz="1000" b="1" dirty="0">
                <a:solidFill>
                  <a:schemeClr val="bg1"/>
                </a:solidFill>
              </a:endParaRPr>
            </a:p>
            <a:p>
              <a:pPr algn="ctr"/>
              <a:r>
                <a:rPr lang="de-DE" sz="1000" b="1" dirty="0">
                  <a:solidFill>
                    <a:schemeClr val="bg1"/>
                  </a:solidFill>
                </a:rPr>
                <a:t>LOHC</a:t>
              </a:r>
            </a:p>
            <a:p>
              <a:pPr algn="ctr"/>
              <a:endParaRPr lang="de-DE" sz="800" b="1" dirty="0">
                <a:solidFill>
                  <a:schemeClr val="bg1"/>
                </a:solidFill>
              </a:endParaRPr>
            </a:p>
          </p:txBody>
        </p:sp>
        <p:cxnSp>
          <p:nvCxnSpPr>
            <p:cNvPr id="88" name="Gerade Verbindung mit Pfeil 87">
              <a:extLst>
                <a:ext uri="{FF2B5EF4-FFF2-40B4-BE49-F238E27FC236}">
                  <a16:creationId xmlns:a16="http://schemas.microsoft.com/office/drawing/2014/main" id="{59E1DEC3-88B0-4D4D-86A6-BCF1E1F5D2A2}"/>
                </a:ext>
              </a:extLst>
            </p:cNvPr>
            <p:cNvCxnSpPr/>
            <p:nvPr/>
          </p:nvCxnSpPr>
          <p:spPr>
            <a:xfrm flipH="1">
              <a:off x="7005489" y="5119060"/>
              <a:ext cx="408773" cy="0"/>
            </a:xfrm>
            <a:prstGeom prst="straightConnector1">
              <a:avLst/>
            </a:prstGeom>
            <a:ln w="31750"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pic>
          <p:nvPicPr>
            <p:cNvPr id="90" name="Bild 89" descr="Tankstelle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482" y="4738061"/>
              <a:ext cx="489187" cy="474428"/>
            </a:xfrm>
            <a:prstGeom prst="rect">
              <a:avLst/>
            </a:prstGeom>
            <a:solidFill>
              <a:srgbClr val="FF6FCF"/>
            </a:solidFill>
            <a:ln w="44450">
              <a:solidFill>
                <a:schemeClr val="accent5">
                  <a:lumMod val="75000"/>
                </a:schemeClr>
              </a:solidFill>
            </a:ln>
          </p:spPr>
        </p:pic>
        <p:sp>
          <p:nvSpPr>
            <p:cNvPr id="91" name="Textfeld 90"/>
            <p:cNvSpPr txBox="1"/>
            <p:nvPr/>
          </p:nvSpPr>
          <p:spPr>
            <a:xfrm>
              <a:off x="7427005" y="5281090"/>
              <a:ext cx="1151464" cy="3385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de-DE" sz="800" b="1" dirty="0">
                  <a:solidFill>
                    <a:schemeClr val="tx1"/>
                  </a:solidFill>
                </a:rPr>
                <a:t>Stationäre Hydrierung  H</a:t>
              </a:r>
              <a:r>
                <a:rPr lang="de-DE" sz="600" b="1" dirty="0">
                  <a:solidFill>
                    <a:schemeClr val="tx1"/>
                  </a:solidFill>
                </a:rPr>
                <a:t> </a:t>
              </a:r>
              <a:r>
                <a:rPr lang="de-DE" sz="800" b="1" dirty="0">
                  <a:solidFill>
                    <a:schemeClr val="tx1"/>
                  </a:solidFill>
                </a:rPr>
                <a:t>&gt; LOHC</a:t>
              </a:r>
            </a:p>
          </p:txBody>
        </p:sp>
        <p:sp>
          <p:nvSpPr>
            <p:cNvPr id="92" name="Textfeld 91"/>
            <p:cNvSpPr txBox="1"/>
            <p:nvPr/>
          </p:nvSpPr>
          <p:spPr>
            <a:xfrm>
              <a:off x="6400763" y="5281090"/>
              <a:ext cx="633301" cy="3385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de-DE" sz="800" b="1" dirty="0">
                  <a:solidFill>
                    <a:schemeClr val="tx1"/>
                  </a:solidFill>
                </a:rPr>
                <a:t>LOHC-Tankstelle</a:t>
              </a:r>
            </a:p>
          </p:txBody>
        </p:sp>
        <p:pic>
          <p:nvPicPr>
            <p:cNvPr id="94" name="Bild 9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77963" y="4476836"/>
              <a:ext cx="3268927" cy="737142"/>
            </a:xfrm>
            <a:prstGeom prst="rect">
              <a:avLst/>
            </a:prstGeom>
          </p:spPr>
        </p:pic>
        <p:grpSp>
          <p:nvGrpSpPr>
            <p:cNvPr id="135" name="Gruppierung 134"/>
            <p:cNvGrpSpPr/>
            <p:nvPr/>
          </p:nvGrpSpPr>
          <p:grpSpPr>
            <a:xfrm>
              <a:off x="4833504" y="3920067"/>
              <a:ext cx="421312" cy="942520"/>
              <a:chOff x="4765776" y="3911601"/>
              <a:chExt cx="421312" cy="942520"/>
            </a:xfrm>
          </p:grpSpPr>
          <p:pic>
            <p:nvPicPr>
              <p:cNvPr id="95" name="Bild 94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flipH="1">
                <a:off x="4903844" y="4283467"/>
                <a:ext cx="283244" cy="570654"/>
              </a:xfrm>
              <a:prstGeom prst="rect">
                <a:avLst/>
              </a:prstGeom>
            </p:spPr>
          </p:pic>
          <p:pic>
            <p:nvPicPr>
              <p:cNvPr id="96" name="Bild 95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765776" y="3911601"/>
                <a:ext cx="383697" cy="429016"/>
              </a:xfrm>
              <a:prstGeom prst="rect">
                <a:avLst/>
              </a:prstGeom>
            </p:spPr>
          </p:pic>
        </p:grpSp>
        <p:cxnSp>
          <p:nvCxnSpPr>
            <p:cNvPr id="97" name="Gerade Verbindung mit Pfeil 96">
              <a:extLst>
                <a:ext uri="{FF2B5EF4-FFF2-40B4-BE49-F238E27FC236}">
                  <a16:creationId xmlns:a16="http://schemas.microsoft.com/office/drawing/2014/main" id="{5E902C5E-114D-497F-B06C-0AE9B64BEF67}"/>
                </a:ext>
              </a:extLst>
            </p:cNvPr>
            <p:cNvCxnSpPr/>
            <p:nvPr/>
          </p:nvCxnSpPr>
          <p:spPr>
            <a:xfrm>
              <a:off x="520075" y="5241493"/>
              <a:ext cx="5516867" cy="0"/>
            </a:xfrm>
            <a:prstGeom prst="straightConnector1">
              <a:avLst/>
            </a:prstGeom>
            <a:ln w="31750">
              <a:solidFill>
                <a:schemeClr val="tx1">
                  <a:lumMod val="65000"/>
                  <a:lumOff val="35000"/>
                </a:schemeClr>
              </a:solidFill>
              <a:tailEnd type="non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8" name="Gerade Verbindung mit Pfeil 97">
              <a:extLst>
                <a:ext uri="{FF2B5EF4-FFF2-40B4-BE49-F238E27FC236}">
                  <a16:creationId xmlns:a16="http://schemas.microsoft.com/office/drawing/2014/main" id="{5E902C5E-114D-497F-B06C-0AE9B64BEF67}"/>
                </a:ext>
              </a:extLst>
            </p:cNvPr>
            <p:cNvCxnSpPr/>
            <p:nvPr/>
          </p:nvCxnSpPr>
          <p:spPr>
            <a:xfrm>
              <a:off x="520075" y="3911601"/>
              <a:ext cx="5530883" cy="1"/>
            </a:xfrm>
            <a:prstGeom prst="straightConnector1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tailEnd type="non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111" name="Textfeld 110"/>
            <p:cNvSpPr txBox="1"/>
            <p:nvPr/>
          </p:nvSpPr>
          <p:spPr>
            <a:xfrm>
              <a:off x="4885478" y="5281090"/>
              <a:ext cx="1151464" cy="3385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de-DE" sz="800" b="1" dirty="0">
                  <a:solidFill>
                    <a:schemeClr val="tx1"/>
                  </a:solidFill>
                </a:rPr>
                <a:t>Mobile De-Hydrierung LOHC &gt; H</a:t>
              </a:r>
              <a:endParaRPr lang="de-DE" sz="600" b="1" dirty="0">
                <a:solidFill>
                  <a:schemeClr val="tx1"/>
                </a:solidFill>
              </a:endParaRPr>
            </a:p>
          </p:txBody>
        </p:sp>
        <p:grpSp>
          <p:nvGrpSpPr>
            <p:cNvPr id="139" name="Gruppierung 138"/>
            <p:cNvGrpSpPr/>
            <p:nvPr/>
          </p:nvGrpSpPr>
          <p:grpSpPr>
            <a:xfrm>
              <a:off x="5542886" y="4292743"/>
              <a:ext cx="1174350" cy="490924"/>
              <a:chOff x="5542886" y="4292743"/>
              <a:chExt cx="1174350" cy="490924"/>
            </a:xfrm>
          </p:grpSpPr>
          <p:cxnSp>
            <p:nvCxnSpPr>
              <p:cNvPr id="112" name="Gerade Verbindung mit Pfeil 111">
                <a:extLst>
                  <a:ext uri="{FF2B5EF4-FFF2-40B4-BE49-F238E27FC236}">
                    <a16:creationId xmlns:a16="http://schemas.microsoft.com/office/drawing/2014/main" id="{59E1DEC3-88B0-4D4D-86A6-BCF1E1F5D2A2}"/>
                  </a:ext>
                </a:extLst>
              </p:cNvPr>
              <p:cNvCxnSpPr/>
              <p:nvPr/>
            </p:nvCxnSpPr>
            <p:spPr>
              <a:xfrm flipH="1">
                <a:off x="5542886" y="4308476"/>
                <a:ext cx="1174350" cy="0"/>
              </a:xfrm>
              <a:prstGeom prst="straightConnector1">
                <a:avLst/>
              </a:prstGeom>
              <a:ln w="31750">
                <a:solidFill>
                  <a:schemeClr val="accent5">
                    <a:lumMod val="75000"/>
                  </a:schemeClr>
                </a:solidFill>
                <a:tailEnd type="none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13" name="Gerade Verbindung mit Pfeil 112">
                <a:extLst>
                  <a:ext uri="{FF2B5EF4-FFF2-40B4-BE49-F238E27FC236}">
                    <a16:creationId xmlns:a16="http://schemas.microsoft.com/office/drawing/2014/main" id="{59E1DEC3-88B0-4D4D-86A6-BCF1E1F5D2A2}"/>
                  </a:ext>
                </a:extLst>
              </p:cNvPr>
              <p:cNvCxnSpPr/>
              <p:nvPr/>
            </p:nvCxnSpPr>
            <p:spPr>
              <a:xfrm>
                <a:off x="5559161" y="4304341"/>
                <a:ext cx="1" cy="479326"/>
              </a:xfrm>
              <a:prstGeom prst="straightConnector1">
                <a:avLst/>
              </a:prstGeom>
              <a:ln w="3175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17" name="Gerade Verbindung mit Pfeil 116">
                <a:extLst>
                  <a:ext uri="{FF2B5EF4-FFF2-40B4-BE49-F238E27FC236}">
                    <a16:creationId xmlns:a16="http://schemas.microsoft.com/office/drawing/2014/main" id="{59E1DEC3-88B0-4D4D-86A6-BCF1E1F5D2A2}"/>
                  </a:ext>
                </a:extLst>
              </p:cNvPr>
              <p:cNvCxnSpPr/>
              <p:nvPr/>
            </p:nvCxnSpPr>
            <p:spPr>
              <a:xfrm>
                <a:off x="6708511" y="4292743"/>
                <a:ext cx="1" cy="327996"/>
              </a:xfrm>
              <a:prstGeom prst="straightConnector1">
                <a:avLst/>
              </a:prstGeom>
              <a:ln w="31750">
                <a:solidFill>
                  <a:schemeClr val="accent5">
                    <a:lumMod val="75000"/>
                  </a:schemeClr>
                </a:solidFill>
                <a:tailEnd type="none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  <p:grpSp>
          <p:nvGrpSpPr>
            <p:cNvPr id="134" name="Gruppierung 133"/>
            <p:cNvGrpSpPr/>
            <p:nvPr/>
          </p:nvGrpSpPr>
          <p:grpSpPr>
            <a:xfrm>
              <a:off x="3970735" y="4862325"/>
              <a:ext cx="2080223" cy="362408"/>
              <a:chOff x="3970735" y="4849626"/>
              <a:chExt cx="2080223" cy="362408"/>
            </a:xfrm>
          </p:grpSpPr>
          <p:pic>
            <p:nvPicPr>
              <p:cNvPr id="93" name="Bild 92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970735" y="4849626"/>
                <a:ext cx="2080223" cy="362408"/>
              </a:xfrm>
              <a:prstGeom prst="rect">
                <a:avLst/>
              </a:prstGeom>
            </p:spPr>
          </p:pic>
          <p:pic>
            <p:nvPicPr>
              <p:cNvPr id="105" name="Bild 104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425954" y="4873761"/>
                <a:ext cx="292100" cy="165100"/>
              </a:xfrm>
              <a:prstGeom prst="rect">
                <a:avLst/>
              </a:prstGeom>
            </p:spPr>
          </p:pic>
          <p:cxnSp>
            <p:nvCxnSpPr>
              <p:cNvPr id="106" name="Gerade Verbindung mit Pfeil 105">
                <a:extLst>
                  <a:ext uri="{FF2B5EF4-FFF2-40B4-BE49-F238E27FC236}">
                    <a16:creationId xmlns:a16="http://schemas.microsoft.com/office/drawing/2014/main" id="{59E1DEC3-88B0-4D4D-86A6-BCF1E1F5D2A2}"/>
                  </a:ext>
                </a:extLst>
              </p:cNvPr>
              <p:cNvCxnSpPr/>
              <p:nvPr/>
            </p:nvCxnSpPr>
            <p:spPr>
              <a:xfrm flipH="1">
                <a:off x="4759752" y="4951843"/>
                <a:ext cx="382886" cy="0"/>
              </a:xfrm>
              <a:prstGeom prst="straightConnector1">
                <a:avLst/>
              </a:prstGeom>
              <a:ln w="31750">
                <a:solidFill>
                  <a:srgbClr val="3366FF"/>
                </a:solidFill>
                <a:tailEnd type="triangle" w="sm" len="med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107" name="Textfeld 106"/>
              <p:cNvSpPr txBox="1"/>
              <p:nvPr/>
            </p:nvSpPr>
            <p:spPr>
              <a:xfrm>
                <a:off x="5475291" y="4878897"/>
                <a:ext cx="238125" cy="215444"/>
              </a:xfrm>
              <a:prstGeom prst="rect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endParaRPr lang="de-DE" sz="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9" name="Textfeld 108"/>
              <p:cNvSpPr txBox="1"/>
              <p:nvPr/>
            </p:nvSpPr>
            <p:spPr>
              <a:xfrm>
                <a:off x="5213991" y="4880270"/>
                <a:ext cx="238125" cy="215444"/>
              </a:xfrm>
              <a:prstGeom prst="rect">
                <a:avLst/>
              </a:prstGeom>
              <a:solidFill>
                <a:srgbClr val="3366FF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endParaRPr lang="de-DE" sz="800" b="1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18" name="Gerade Verbindung mit Pfeil 117">
                <a:extLst>
                  <a:ext uri="{FF2B5EF4-FFF2-40B4-BE49-F238E27FC236}">
                    <a16:creationId xmlns:a16="http://schemas.microsoft.com/office/drawing/2014/main" id="{59E1DEC3-88B0-4D4D-86A6-BCF1E1F5D2A2}"/>
                  </a:ext>
                </a:extLst>
              </p:cNvPr>
              <p:cNvCxnSpPr/>
              <p:nvPr/>
            </p:nvCxnSpPr>
            <p:spPr>
              <a:xfrm flipH="1">
                <a:off x="5349624" y="4951843"/>
                <a:ext cx="204984" cy="0"/>
              </a:xfrm>
              <a:prstGeom prst="straightConnector1">
                <a:avLst/>
              </a:prstGeom>
              <a:ln w="31750">
                <a:solidFill>
                  <a:schemeClr val="bg1"/>
                </a:solidFill>
                <a:tailEnd type="triangle" w="sm" len="med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  <p:cxnSp>
          <p:nvCxnSpPr>
            <p:cNvPr id="119" name="Gerade Verbindung mit Pfeil 118">
              <a:extLst>
                <a:ext uri="{FF2B5EF4-FFF2-40B4-BE49-F238E27FC236}">
                  <a16:creationId xmlns:a16="http://schemas.microsoft.com/office/drawing/2014/main" id="{59E1DEC3-88B0-4D4D-86A6-BCF1E1F5D2A2}"/>
                </a:ext>
              </a:extLst>
            </p:cNvPr>
            <p:cNvCxnSpPr/>
            <p:nvPr/>
          </p:nvCxnSpPr>
          <p:spPr>
            <a:xfrm flipH="1">
              <a:off x="7920751" y="5026161"/>
              <a:ext cx="204984" cy="0"/>
            </a:xfrm>
            <a:prstGeom prst="straightConnector1">
              <a:avLst/>
            </a:prstGeom>
            <a:ln w="31750">
              <a:solidFill>
                <a:schemeClr val="bg1"/>
              </a:solidFill>
              <a:tailEnd type="triangle" w="sm" len="med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0" name="Gerade Verbindung mit Pfeil 119">
              <a:extLst>
                <a:ext uri="{FF2B5EF4-FFF2-40B4-BE49-F238E27FC236}">
                  <a16:creationId xmlns:a16="http://schemas.microsoft.com/office/drawing/2014/main" id="{59E1DEC3-88B0-4D4D-86A6-BCF1E1F5D2A2}"/>
                </a:ext>
              </a:extLst>
            </p:cNvPr>
            <p:cNvCxnSpPr/>
            <p:nvPr/>
          </p:nvCxnSpPr>
          <p:spPr>
            <a:xfrm flipH="1">
              <a:off x="6079655" y="3911601"/>
              <a:ext cx="1763068" cy="1"/>
            </a:xfrm>
            <a:prstGeom prst="straightConnector1">
              <a:avLst/>
            </a:prstGeom>
            <a:ln w="31750">
              <a:solidFill>
                <a:srgbClr val="CA0202"/>
              </a:solidFill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3" name="Gerade Verbindung mit Pfeil 122">
              <a:extLst>
                <a:ext uri="{FF2B5EF4-FFF2-40B4-BE49-F238E27FC236}">
                  <a16:creationId xmlns:a16="http://schemas.microsoft.com/office/drawing/2014/main" id="{59E1DEC3-88B0-4D4D-86A6-BCF1E1F5D2A2}"/>
                </a:ext>
              </a:extLst>
            </p:cNvPr>
            <p:cNvCxnSpPr/>
            <p:nvPr/>
          </p:nvCxnSpPr>
          <p:spPr>
            <a:xfrm>
              <a:off x="7842722" y="3263484"/>
              <a:ext cx="1" cy="654468"/>
            </a:xfrm>
            <a:prstGeom prst="straightConnector1">
              <a:avLst/>
            </a:prstGeom>
            <a:ln w="31750">
              <a:solidFill>
                <a:srgbClr val="CA0202"/>
              </a:solidFill>
              <a:tailEnd type="non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126" name="Textfeld 125"/>
            <p:cNvSpPr txBox="1"/>
            <p:nvPr/>
          </p:nvSpPr>
          <p:spPr>
            <a:xfrm>
              <a:off x="7539253" y="3717897"/>
              <a:ext cx="1013818" cy="400110"/>
            </a:xfrm>
            <a:prstGeom prst="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de-DE" sz="1000" b="1" dirty="0">
                  <a:solidFill>
                    <a:srgbClr val="FFFFFF"/>
                  </a:solidFill>
                </a:rPr>
                <a:t>„Fahrdraht-Hybrid“</a:t>
              </a:r>
            </a:p>
          </p:txBody>
        </p:sp>
        <p:sp>
          <p:nvSpPr>
            <p:cNvPr id="129" name="Textfeld 128"/>
            <p:cNvSpPr txBox="1"/>
            <p:nvPr/>
          </p:nvSpPr>
          <p:spPr>
            <a:xfrm>
              <a:off x="4097694" y="5283325"/>
              <a:ext cx="955636" cy="2154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de-DE" sz="800" b="1" dirty="0">
                  <a:solidFill>
                    <a:schemeClr val="tx1"/>
                  </a:solidFill>
                </a:rPr>
                <a:t>Brennstoffzelle</a:t>
              </a:r>
              <a:endParaRPr lang="de-DE" sz="600" b="1" dirty="0">
                <a:solidFill>
                  <a:schemeClr val="tx1"/>
                </a:solidFill>
              </a:endParaRPr>
            </a:p>
          </p:txBody>
        </p:sp>
        <p:sp>
          <p:nvSpPr>
            <p:cNvPr id="140" name="Textfeld 139"/>
            <p:cNvSpPr txBox="1"/>
            <p:nvPr/>
          </p:nvSpPr>
          <p:spPr>
            <a:xfrm>
              <a:off x="3953035" y="1227441"/>
              <a:ext cx="1572151" cy="246221"/>
            </a:xfrm>
            <a:prstGeom prst="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de-DE" sz="1000" b="1" dirty="0">
                  <a:solidFill>
                    <a:srgbClr val="FFFFFF"/>
                  </a:solidFill>
                </a:rPr>
                <a:t>„Trimodale Oberleitung“</a:t>
              </a:r>
            </a:p>
          </p:txBody>
        </p:sp>
        <p:cxnSp>
          <p:nvCxnSpPr>
            <p:cNvPr id="141" name="Gerade Verbindung mit Pfeil 140">
              <a:extLst>
                <a:ext uri="{FF2B5EF4-FFF2-40B4-BE49-F238E27FC236}">
                  <a16:creationId xmlns:a16="http://schemas.microsoft.com/office/drawing/2014/main" id="{5E902C5E-114D-497F-B06C-0AE9B64BEF67}"/>
                </a:ext>
              </a:extLst>
            </p:cNvPr>
            <p:cNvCxnSpPr/>
            <p:nvPr/>
          </p:nvCxnSpPr>
          <p:spPr>
            <a:xfrm>
              <a:off x="520075" y="5746753"/>
              <a:ext cx="7804775" cy="0"/>
            </a:xfrm>
            <a:prstGeom prst="straightConnector1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tailEnd type="non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pic>
          <p:nvPicPr>
            <p:cNvPr id="142" name="Bild 141" descr="containerzug_kupplung_links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1466" y="6003198"/>
              <a:ext cx="5803900" cy="397580"/>
            </a:xfrm>
            <a:prstGeom prst="rect">
              <a:avLst/>
            </a:prstGeom>
          </p:spPr>
        </p:pic>
        <p:pic>
          <p:nvPicPr>
            <p:cNvPr id="143" name="Bild 142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55692" y="5905500"/>
              <a:ext cx="2460546" cy="495278"/>
            </a:xfrm>
            <a:prstGeom prst="rect">
              <a:avLst/>
            </a:prstGeom>
          </p:spPr>
        </p:pic>
        <p:pic>
          <p:nvPicPr>
            <p:cNvPr id="144" name="Bild 14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70714" y="5746756"/>
              <a:ext cx="242215" cy="270823"/>
            </a:xfrm>
            <a:prstGeom prst="rect">
              <a:avLst/>
            </a:prstGeom>
          </p:spPr>
        </p:pic>
        <p:cxnSp>
          <p:nvCxnSpPr>
            <p:cNvPr id="145" name="Gerade Verbindung mit Pfeil 144">
              <a:extLst>
                <a:ext uri="{FF2B5EF4-FFF2-40B4-BE49-F238E27FC236}">
                  <a16:creationId xmlns:a16="http://schemas.microsoft.com/office/drawing/2014/main" id="{5E902C5E-114D-497F-B06C-0AE9B64BEF67}"/>
                </a:ext>
              </a:extLst>
            </p:cNvPr>
            <p:cNvCxnSpPr/>
            <p:nvPr/>
          </p:nvCxnSpPr>
          <p:spPr>
            <a:xfrm>
              <a:off x="520075" y="6392203"/>
              <a:ext cx="8174945" cy="0"/>
            </a:xfrm>
            <a:prstGeom prst="straightConnector1">
              <a:avLst/>
            </a:prstGeom>
            <a:ln w="31750">
              <a:solidFill>
                <a:schemeClr val="tx1">
                  <a:lumMod val="65000"/>
                  <a:lumOff val="35000"/>
                </a:schemeClr>
              </a:solidFill>
              <a:tailEnd type="non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51" name="Gerade Verbindung mit Pfeil 150">
              <a:extLst>
                <a:ext uri="{FF2B5EF4-FFF2-40B4-BE49-F238E27FC236}">
                  <a16:creationId xmlns:a16="http://schemas.microsoft.com/office/drawing/2014/main" id="{59E1DEC3-88B0-4D4D-86A6-BCF1E1F5D2A2}"/>
                </a:ext>
              </a:extLst>
            </p:cNvPr>
            <p:cNvCxnSpPr/>
            <p:nvPr/>
          </p:nvCxnSpPr>
          <p:spPr>
            <a:xfrm flipH="1">
              <a:off x="8360509" y="5746753"/>
              <a:ext cx="361880" cy="0"/>
            </a:xfrm>
            <a:prstGeom prst="straightConnector1">
              <a:avLst/>
            </a:prstGeom>
            <a:ln w="31750">
              <a:solidFill>
                <a:srgbClr val="CA0202"/>
              </a:solidFill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54" name="Gerade Verbindung mit Pfeil 153">
              <a:extLst>
                <a:ext uri="{FF2B5EF4-FFF2-40B4-BE49-F238E27FC236}">
                  <a16:creationId xmlns:a16="http://schemas.microsoft.com/office/drawing/2014/main" id="{59E1DEC3-88B0-4D4D-86A6-BCF1E1F5D2A2}"/>
                </a:ext>
              </a:extLst>
            </p:cNvPr>
            <p:cNvCxnSpPr/>
            <p:nvPr/>
          </p:nvCxnSpPr>
          <p:spPr>
            <a:xfrm>
              <a:off x="8722390" y="2425884"/>
              <a:ext cx="0" cy="3337288"/>
            </a:xfrm>
            <a:prstGeom prst="straightConnector1">
              <a:avLst/>
            </a:prstGeom>
            <a:ln w="31750">
              <a:solidFill>
                <a:srgbClr val="CA0202"/>
              </a:solidFill>
              <a:tailEnd type="non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56" name="Gerade Verbindung mit Pfeil 155">
              <a:extLst>
                <a:ext uri="{FF2B5EF4-FFF2-40B4-BE49-F238E27FC236}">
                  <a16:creationId xmlns:a16="http://schemas.microsoft.com/office/drawing/2014/main" id="{59E1DEC3-88B0-4D4D-86A6-BCF1E1F5D2A2}"/>
                </a:ext>
              </a:extLst>
            </p:cNvPr>
            <p:cNvCxnSpPr/>
            <p:nvPr/>
          </p:nvCxnSpPr>
          <p:spPr>
            <a:xfrm>
              <a:off x="8544211" y="2422334"/>
              <a:ext cx="194054" cy="3550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non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103266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Infrastruktur - SGFFG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7536160" y="6408222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 err="1">
                <a:latin typeface="Tahoma" pitchFamily="34" charset="0"/>
                <a:ea typeface="Tahoma" pitchFamily="34" charset="0"/>
                <a:cs typeface="Tahoma" pitchFamily="34" charset="0"/>
              </a:rPr>
              <a:t>www.regioinfra.de</a:t>
            </a:r>
            <a:endParaRPr lang="de-DE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281238" y="1256755"/>
            <a:ext cx="773077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de-DE" sz="2800" dirty="0"/>
              <a:t>Förderquote 50%</a:t>
            </a:r>
          </a:p>
          <a:p>
            <a:pPr marL="342900" indent="-342900">
              <a:buFontTx/>
              <a:buChar char="-"/>
            </a:pPr>
            <a:r>
              <a:rPr lang="de-DE" sz="2800" dirty="0"/>
              <a:t>Co-Finanzierung</a:t>
            </a:r>
          </a:p>
          <a:p>
            <a:pPr marL="342900" indent="-342900">
              <a:buFontTx/>
              <a:buChar char="-"/>
            </a:pPr>
            <a:r>
              <a:rPr lang="de-DE" sz="2800" dirty="0"/>
              <a:t>Planungssicherheit</a:t>
            </a:r>
          </a:p>
          <a:p>
            <a:pPr marL="342900" indent="-342900">
              <a:buFontTx/>
              <a:buChar char="-"/>
            </a:pPr>
            <a:endParaRPr lang="de-DE" sz="2800" dirty="0"/>
          </a:p>
          <a:p>
            <a:pPr marL="342900" indent="-342900">
              <a:buFontTx/>
              <a:buChar char="-"/>
            </a:pPr>
            <a:endParaRPr lang="de-DE" sz="2800" dirty="0"/>
          </a:p>
          <a:p>
            <a:pPr marL="342900" indent="-342900">
              <a:buFontTx/>
              <a:buChar char="-"/>
            </a:pPr>
            <a:r>
              <a:rPr lang="de-DE" sz="2800" dirty="0"/>
              <a:t>60 </a:t>
            </a:r>
            <a:r>
              <a:rPr lang="de-DE" sz="2800" dirty="0" err="1"/>
              <a:t>Mio</a:t>
            </a:r>
            <a:r>
              <a:rPr lang="de-DE" sz="2800" dirty="0"/>
              <a:t> </a:t>
            </a:r>
            <a:r>
              <a:rPr lang="de-DE" sz="2800" dirty="0" err="1"/>
              <a:t>Investitonen</a:t>
            </a:r>
            <a:r>
              <a:rPr lang="de-DE" sz="2800" dirty="0"/>
              <a:t> aus </a:t>
            </a:r>
            <a:r>
              <a:rPr lang="de-DE" sz="2800" dirty="0" err="1"/>
              <a:t>verschienen</a:t>
            </a:r>
            <a:r>
              <a:rPr lang="de-DE" sz="2800" dirty="0"/>
              <a:t> Töpfen </a:t>
            </a:r>
          </a:p>
        </p:txBody>
      </p:sp>
    </p:spTree>
    <p:extLst>
      <p:ext uri="{BB962C8B-B14F-4D97-AF65-F5344CB8AC3E}">
        <p14:creationId xmlns:p14="http://schemas.microsoft.com/office/powerpoint/2010/main" val="38560156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Verkehrswende / Klimawende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7536160" y="6408222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 err="1">
                <a:latin typeface="Tahoma" pitchFamily="34" charset="0"/>
                <a:ea typeface="Tahoma" pitchFamily="34" charset="0"/>
                <a:cs typeface="Tahoma" pitchFamily="34" charset="0"/>
              </a:rPr>
              <a:t>www.regioinfra.de</a:t>
            </a:r>
            <a:endParaRPr lang="de-DE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281238" y="1256756"/>
            <a:ext cx="773077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de-DE" sz="2400" dirty="0" err="1"/>
              <a:t>Induvidualverkehr</a:t>
            </a:r>
            <a:r>
              <a:rPr lang="de-DE" sz="2400" dirty="0"/>
              <a:t> PKW mit Batterie und Wasserstoff ?</a:t>
            </a:r>
          </a:p>
          <a:p>
            <a:endParaRPr lang="de-DE" sz="2400" dirty="0"/>
          </a:p>
          <a:p>
            <a:pPr marL="342900" indent="-342900">
              <a:buFontTx/>
              <a:buChar char="-"/>
            </a:pPr>
            <a:r>
              <a:rPr lang="de-DE" sz="2400" dirty="0"/>
              <a:t>ÖPVN Bus und Bahn mit mit Batterie und Wasserstoff ?</a:t>
            </a:r>
          </a:p>
          <a:p>
            <a:endParaRPr lang="de-DE" sz="2400" dirty="0"/>
          </a:p>
          <a:p>
            <a:pPr marL="342900" indent="-342900">
              <a:buFontTx/>
              <a:buChar char="-"/>
            </a:pPr>
            <a:r>
              <a:rPr lang="de-DE" sz="2400" dirty="0"/>
              <a:t>Schwerer Güterverkehr mit Batterie, Wasserstoff, Oberleitung auf der Autobahn ?</a:t>
            </a:r>
          </a:p>
          <a:p>
            <a:pPr marL="342900" indent="-342900">
              <a:buFontTx/>
              <a:buChar char="-"/>
            </a:pPr>
            <a:endParaRPr lang="de-DE" sz="2400" dirty="0"/>
          </a:p>
          <a:p>
            <a:r>
              <a:rPr lang="de-DE" sz="2400" dirty="0"/>
              <a:t>Elektrifizierung der Schiene</a:t>
            </a:r>
          </a:p>
          <a:p>
            <a:endParaRPr lang="de-DE" sz="2400" dirty="0"/>
          </a:p>
          <a:p>
            <a:endParaRPr lang="de-DE" sz="2400" dirty="0"/>
          </a:p>
          <a:p>
            <a:endParaRPr lang="de-DE" sz="2400" dirty="0"/>
          </a:p>
          <a:p>
            <a:r>
              <a:rPr lang="de-DE" sz="2400" dirty="0"/>
              <a:t>Güterverkehr und Infrastruktur Landkreis und Ländersache?</a:t>
            </a:r>
          </a:p>
          <a:p>
            <a:pPr marL="342900" indent="-342900">
              <a:buFontTx/>
              <a:buChar char="-"/>
            </a:pP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221094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Verkehrswende / Klimawende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2281238" y="1256756"/>
            <a:ext cx="773077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Lösung</a:t>
            </a:r>
          </a:p>
          <a:p>
            <a:endParaRPr lang="de-DE" sz="2400" dirty="0"/>
          </a:p>
          <a:p>
            <a:r>
              <a:rPr lang="de-DE" sz="2400" dirty="0"/>
              <a:t>Maximaler Ausbau des Schienennetzes inkl. 100 % Elektrifizierung</a:t>
            </a:r>
          </a:p>
          <a:p>
            <a:endParaRPr lang="de-DE" sz="2400" dirty="0"/>
          </a:p>
          <a:p>
            <a:r>
              <a:rPr lang="de-DE" sz="2400" dirty="0"/>
              <a:t>Maximierung der Knoten im ländlichen Raum, Verteilungsverkehr max. 20 km</a:t>
            </a:r>
          </a:p>
          <a:p>
            <a:endParaRPr lang="de-DE" sz="2400" dirty="0"/>
          </a:p>
          <a:p>
            <a:r>
              <a:rPr lang="de-DE" sz="2400" dirty="0"/>
              <a:t>Steigerung der Kapazität auf der Schiene durch </a:t>
            </a:r>
            <a:r>
              <a:rPr lang="de-DE" sz="2400" dirty="0" err="1"/>
              <a:t>modernisierung</a:t>
            </a:r>
            <a:r>
              <a:rPr lang="de-DE" sz="2400" dirty="0"/>
              <a:t> der Leit- und Sicherungstechnik</a:t>
            </a:r>
          </a:p>
          <a:p>
            <a:endParaRPr lang="de-DE" sz="2400" dirty="0"/>
          </a:p>
          <a:p>
            <a:r>
              <a:rPr lang="de-DE" sz="2400" dirty="0"/>
              <a:t>Kostenlose Trassen für PV und GV</a:t>
            </a:r>
          </a:p>
          <a:p>
            <a:endParaRPr lang="de-DE" sz="2400" dirty="0"/>
          </a:p>
          <a:p>
            <a:pPr marL="342900" indent="-342900">
              <a:buFontTx/>
              <a:buChar char="-"/>
            </a:pP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35499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rPr>
              <a:t>Personennahverkehr</a:t>
            </a: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528" y="1923256"/>
            <a:ext cx="8636000" cy="3810000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7729" y="1700809"/>
            <a:ext cx="6373813" cy="423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4932" y="1775420"/>
            <a:ext cx="6156325" cy="408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229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9020" y="274638"/>
            <a:ext cx="5351780" cy="621265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rPr>
              <a:t>Fahrzeuginstandhaltung</a:t>
            </a:r>
          </a:p>
        </p:txBody>
      </p:sp>
    </p:spTree>
    <p:extLst>
      <p:ext uri="{BB962C8B-B14F-4D97-AF65-F5344CB8AC3E}">
        <p14:creationId xmlns:p14="http://schemas.microsoft.com/office/powerpoint/2010/main" val="30873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rPr>
              <a:t>Werk Eberswalde</a:t>
            </a:r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52"/>
          <a:stretch/>
        </p:blipFill>
        <p:spPr>
          <a:xfrm>
            <a:off x="1359031" y="2425700"/>
            <a:ext cx="9473938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014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rPr>
              <a:t>Werk Wittenberge</a:t>
            </a: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59"/>
          <a:stretch/>
        </p:blipFill>
        <p:spPr>
          <a:xfrm>
            <a:off x="1374913" y="2222500"/>
            <a:ext cx="9442174" cy="24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6549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/>
          <p:cNvSpPr txBox="1"/>
          <p:nvPr/>
        </p:nvSpPr>
        <p:spPr>
          <a:xfrm>
            <a:off x="7536160" y="6408222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>
                <a:latin typeface="Tahoma" pitchFamily="34" charset="0"/>
                <a:ea typeface="Tahoma" pitchFamily="34" charset="0"/>
                <a:cs typeface="Tahoma" pitchFamily="34" charset="0"/>
              </a:rPr>
              <a:t>www.sf-wittenberge.de</a:t>
            </a:r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6160" y="260649"/>
            <a:ext cx="2734940" cy="948113"/>
          </a:xfrm>
          <a:prstGeom prst="rect">
            <a:avLst/>
          </a:prstGeom>
        </p:spPr>
      </p:pic>
      <p:pic>
        <p:nvPicPr>
          <p:cNvPr id="7" name="Bild 6" descr="DSC07748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40461" y="1344371"/>
            <a:ext cx="6347257" cy="422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3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rPr>
              <a:t>Aus- und Weiterbildung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81200" y="1282701"/>
            <a:ext cx="8229600" cy="2971799"/>
          </a:xfrm>
        </p:spPr>
        <p:txBody>
          <a:bodyPr>
            <a:normAutofit/>
          </a:bodyPr>
          <a:lstStyle/>
          <a:p>
            <a:r>
              <a:rPr lang="de-DE" sz="2400" dirty="0">
                <a:latin typeface="Arial Narrow" charset="0"/>
                <a:ea typeface="Arial Narrow" charset="0"/>
                <a:cs typeface="Arial Narrow" charset="0"/>
              </a:rPr>
              <a:t>DESAG Campus GmbH </a:t>
            </a: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19"/>
          <a:stretch/>
        </p:blipFill>
        <p:spPr>
          <a:xfrm>
            <a:off x="1866264" y="2846891"/>
            <a:ext cx="8459472" cy="2232361"/>
          </a:xfrm>
          <a:prstGeom prst="rect">
            <a:avLst/>
          </a:prstGeom>
        </p:spPr>
      </p:pic>
      <p:pic>
        <p:nvPicPr>
          <p:cNvPr id="5" name="Bild 4" descr="FullSizeRender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8354" y="1802858"/>
            <a:ext cx="5127313" cy="4418583"/>
          </a:xfrm>
          <a:prstGeom prst="rect">
            <a:avLst/>
          </a:prstGeom>
        </p:spPr>
      </p:pic>
      <p:pic>
        <p:nvPicPr>
          <p:cNvPr id="6" name="Picture 2" descr="C:\Longina\12 - Fotos\2013\Bahn-Akademie\IMG_2559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4482" y="1795998"/>
            <a:ext cx="6162010" cy="4108006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1000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8145" y="300039"/>
            <a:ext cx="5113041" cy="632225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81200" y="3000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rPr>
              <a:t>Eisenbahninfrastruktur</a:t>
            </a:r>
          </a:p>
        </p:txBody>
      </p:sp>
    </p:spTree>
    <p:extLst>
      <p:ext uri="{BB962C8B-B14F-4D97-AF65-F5344CB8AC3E}">
        <p14:creationId xmlns:p14="http://schemas.microsoft.com/office/powerpoint/2010/main" val="40818216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9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22474" r="24543" b="6351"/>
          <a:stretch/>
        </p:blipFill>
        <p:spPr>
          <a:xfrm>
            <a:off x="3316545" y="350380"/>
            <a:ext cx="5303152" cy="627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2059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286</Words>
  <Application>Microsoft Macintosh PowerPoint</Application>
  <PresentationFormat>Breitbild</PresentationFormat>
  <Paragraphs>115</Paragraphs>
  <Slides>19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5" baseType="lpstr">
      <vt:lpstr>Arial</vt:lpstr>
      <vt:lpstr>Arial Narrow</vt:lpstr>
      <vt:lpstr>Calibri</vt:lpstr>
      <vt:lpstr>Calibri Light</vt:lpstr>
      <vt:lpstr>Tahoma</vt:lpstr>
      <vt:lpstr>Office</vt:lpstr>
      <vt:lpstr>Tino Hahn</vt:lpstr>
      <vt:lpstr>Personennahverkehr</vt:lpstr>
      <vt:lpstr>Fahrzeuginstandhaltung</vt:lpstr>
      <vt:lpstr>Werk Eberswalde</vt:lpstr>
      <vt:lpstr>Werk Wittenberge</vt:lpstr>
      <vt:lpstr>PowerPoint-Präsentation</vt:lpstr>
      <vt:lpstr>Aus- und Weiterbildung</vt:lpstr>
      <vt:lpstr>Eisenbahninfrastruktur</vt:lpstr>
      <vt:lpstr>PowerPoint-Präsentation</vt:lpstr>
      <vt:lpstr>PowerPoint-Präsentation</vt:lpstr>
      <vt:lpstr>PowerPoint-Präsentation</vt:lpstr>
      <vt:lpstr>PowerPoint-Präsentation</vt:lpstr>
      <vt:lpstr>Tourismus</vt:lpstr>
      <vt:lpstr>Infrastruktur</vt:lpstr>
      <vt:lpstr>Infrastruktur - Kabeltrassen</vt:lpstr>
      <vt:lpstr>PowerPoint-Präsentation</vt:lpstr>
      <vt:lpstr>Infrastruktur - SGFFG</vt:lpstr>
      <vt:lpstr>Verkehrswende / Klimawende</vt:lpstr>
      <vt:lpstr>Verkehrswende / Klimawende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Tino Hahn</dc:title>
  <dc:creator>Susanne Menge</dc:creator>
  <cp:lastModifiedBy>Susanne Menge</cp:lastModifiedBy>
  <cp:revision>1</cp:revision>
  <dcterms:created xsi:type="dcterms:W3CDTF">2019-11-12T21:36:26Z</dcterms:created>
  <dcterms:modified xsi:type="dcterms:W3CDTF">2019-11-12T21:41:33Z</dcterms:modified>
</cp:coreProperties>
</file>