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91" r:id="rId3"/>
    <p:sldId id="292" r:id="rId4"/>
    <p:sldId id="295" r:id="rId5"/>
    <p:sldId id="294" r:id="rId6"/>
    <p:sldId id="297" r:id="rId7"/>
    <p:sldId id="323" r:id="rId8"/>
    <p:sldId id="405" r:id="rId9"/>
    <p:sldId id="299" r:id="rId10"/>
    <p:sldId id="300" r:id="rId11"/>
    <p:sldId id="25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4C0F8-F8BD-1342-ADCD-5BD7C27568A1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1E152-94AC-AE48-872F-7F723BA91D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57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4ACB-0F2C-4B45-9421-1E5673001C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80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4ACB-0F2C-4B45-9421-1E5673001C0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98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74ACB-0F2C-4B45-9421-1E5673001C0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47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2FDF5-EACC-BF48-862C-A59F3D8B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E1B229-5E41-E740-983A-933A73D99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45FD65-2CF9-1E4D-9464-15D0AD06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FFA92F-4F66-2446-9988-AE7167AD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04C8C-1D17-9F4A-A38F-B0BBE3EF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14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D723F-A75F-9946-A7A3-C944DE88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451AEF-B3BD-4546-AE15-89E3696F4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09B01B-E60A-0447-8C5E-57013934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3C3FD5-10A7-174F-B6C4-92D0DCCF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6662F0-E8B4-9744-A2D2-ABD63D78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35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7BECB7-4406-FA4C-939A-7B0E815C7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D58DB2-4821-8343-80E9-31CD3006B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7D0F3-A0BB-F24F-B287-AC06C3F67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2F4947-40BD-3148-8D15-A65685C2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67C0EB-96D7-AD48-8511-63E3437A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72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900C4-D676-0046-BB4B-0E625FFD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4B53BA-1AD9-0E45-9A21-0D5A0F44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ABE30-6901-2F4C-9590-BBE3ECFB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9A2E9B-CA3F-AF4A-9DD3-F464FFFF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E84C83-899F-984A-81CA-B1D3C33B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93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EF604-5376-6846-AAE9-3A3D94A0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803E92-44DE-C94F-979C-040DEB09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ABAE5F-7B53-F141-BA17-CAF5B118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F6E4DC-4095-E24C-A117-97307FB8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CEB127-C135-6146-BE98-5480AE08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23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1D6A6-6DA8-DD45-9C26-EBD3282B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7E74E-1739-B141-8B75-2FCED41DD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AE28DA-FAE8-204D-8EB9-86BCAEDF3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4AAA0B-6B9B-0D43-9BFA-9F5BE1C7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006C9A-2D7B-0446-988D-AFA22B61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2CA548-08C5-ED46-A2CA-805CEB48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8B7AF-ED91-5E4B-BCFD-CA00C429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85E61B-4923-2E4A-A1CF-13BA56BF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47EFB1-CF78-E54C-8128-3FD976E2E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A536AB-F6E3-674C-84B8-75D249E9A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1F80AB-4BF5-8544-960F-9E3EFCB37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8A9F53-E0F9-8D44-A29D-520EF07E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979C1E6-E64A-6C4E-B430-094EEC63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5407C9-DAAD-DE41-8B05-B5E73EB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7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5964B-4011-8346-88D7-CC2D3553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3F281C-BC04-D848-8ABF-731E39F0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6F9B83-DBD3-6C47-9CAD-D86D15DE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FC6D69-0F39-BE48-82AD-D10273DE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4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468A22-3A88-7A48-9595-17B3D4FA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AE6462-7105-7943-88B0-02F951C0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3C4609-3EAA-CC4B-840F-5A7904B9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80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296EF-AEB8-2E48-9228-C30E0475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6766FC-AD59-0A4B-A136-DAB257CDA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E9CA13-5395-DF42-91C5-6F3B073C1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776000-FDE6-1740-BE65-9A28B994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2AC878-F848-ED4E-AB56-05249C3FD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720BB6-B94D-E545-8559-431A0CD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33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8A532-4F89-D14B-BC57-4CB44047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E0CEE15-68D4-D64D-B889-7430802E2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97F5CF-FAE9-E343-AC77-0D3BFC2AA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7B6959-623A-064F-8800-F364EA0C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E25018-A89B-7743-845D-2C6E420DA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89DBEC-0DB0-444C-8DB4-C5C8FC62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1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ACE6420-E3A7-E34C-8462-CD28309B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20B6DD-DFD5-DE4A-82A3-4D0632A7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07FFA3-D6FD-F04C-A112-89BC04980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FA790-2D9A-684B-BF7A-FC07E5FC018C}" type="datetimeFigureOut">
              <a:rPr lang="de-DE" smtClean="0"/>
              <a:t>13.11.19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C4F4C-591B-EC4B-A8FA-86D9142B2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37388D-8E64-6545-BF52-9BEB27491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D14C-C705-BD47-9423-4F26EF988C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8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Excel-Arbeitsblatt.xlsx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95F1F-F64E-AE4E-948C-C4842C2180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Tino Hahn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4AC64-EC62-3043-8B00-376296CA8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Vortrag Teil 3.1</a:t>
            </a:r>
          </a:p>
        </p:txBody>
      </p:sp>
    </p:spTree>
    <p:extLst>
      <p:ext uri="{BB962C8B-B14F-4D97-AF65-F5344CB8AC3E}">
        <p14:creationId xmlns:p14="http://schemas.microsoft.com/office/powerpoint/2010/main" val="402057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79B266-3F93-D04F-9FBC-1D66EA54C080}"/>
              </a:ext>
            </a:extLst>
          </p:cNvPr>
          <p:cNvSpPr txBox="1"/>
          <p:nvPr/>
        </p:nvSpPr>
        <p:spPr>
          <a:xfrm>
            <a:off x="2311400" y="1117600"/>
            <a:ext cx="79619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90000"/>
            </a:pPr>
            <a:endParaRPr lang="de-DE" b="1" dirty="0">
              <a:latin typeface="Arial" charset="0"/>
            </a:endParaRPr>
          </a:p>
          <a:p>
            <a:pPr>
              <a:buClr>
                <a:schemeClr val="accent2"/>
              </a:buClr>
              <a:buSzPct val="90000"/>
            </a:pPr>
            <a:r>
              <a:rPr lang="de-DE" dirty="0">
                <a:latin typeface="Arial" charset="0"/>
              </a:rPr>
              <a:t>2010:</a:t>
            </a:r>
            <a:r>
              <a:rPr lang="de-DE" b="1" dirty="0">
                <a:latin typeface="Arial" charset="0"/>
              </a:rPr>
              <a:t> </a:t>
            </a:r>
            <a:r>
              <a:rPr lang="de-DE" dirty="0">
                <a:latin typeface="Arial" charset="0"/>
              </a:rPr>
              <a:t>Neuorientierung mit der Übernahme der Mehrheit an der</a:t>
            </a:r>
            <a:r>
              <a:rPr lang="de-DE" b="1" dirty="0">
                <a:latin typeface="Arial" charset="0"/>
              </a:rPr>
              <a:t> Eisenbahngesellschaft Potsdam GmbH (EGP)</a:t>
            </a:r>
            <a:br>
              <a:rPr lang="de-DE" b="1" dirty="0">
                <a:latin typeface="Arial" charset="0"/>
              </a:rPr>
            </a:br>
            <a:r>
              <a:rPr lang="de-DE" dirty="0">
                <a:latin typeface="Arial" charset="0"/>
              </a:rPr>
              <a:t>durch die </a:t>
            </a:r>
            <a:r>
              <a:rPr lang="de-DE" b="1" dirty="0">
                <a:latin typeface="Arial" charset="0"/>
              </a:rPr>
              <a:t>ENON GmbH &amp; Co KG</a:t>
            </a:r>
            <a:r>
              <a:rPr lang="de-DE" dirty="0">
                <a:latin typeface="Arial" charset="0"/>
              </a:rPr>
              <a:t> (</a:t>
            </a:r>
            <a:r>
              <a:rPr lang="de-DE" sz="1600" dirty="0">
                <a:latin typeface="Arial" charset="0"/>
              </a:rPr>
              <a:t>Thomas </a:t>
            </a:r>
            <a:r>
              <a:rPr lang="de-DE" sz="1600" dirty="0" err="1">
                <a:latin typeface="Arial" charset="0"/>
              </a:rPr>
              <a:t>Beck</a:t>
            </a:r>
            <a:r>
              <a:rPr lang="de-DE" sz="1600" b="1" dirty="0" err="1">
                <a:latin typeface="Arial" charset="0"/>
              </a:rPr>
              <a:t>EN</a:t>
            </a:r>
            <a:r>
              <a:rPr lang="de-DE" sz="1600" dirty="0">
                <a:latin typeface="Arial" charset="0"/>
              </a:rPr>
              <a:t> und Mathias </a:t>
            </a:r>
            <a:r>
              <a:rPr lang="de-DE" sz="1600" dirty="0" err="1">
                <a:latin typeface="Arial" charset="0"/>
              </a:rPr>
              <a:t>Teniss</a:t>
            </a:r>
            <a:r>
              <a:rPr lang="de-DE" sz="1600" b="1" dirty="0" err="1">
                <a:latin typeface="Arial" charset="0"/>
              </a:rPr>
              <a:t>ON</a:t>
            </a:r>
            <a:r>
              <a:rPr lang="de-DE" sz="1600" dirty="0">
                <a:latin typeface="Arial" charset="0"/>
              </a:rPr>
              <a:t>)</a:t>
            </a:r>
            <a:endParaRPr lang="de-DE" dirty="0">
              <a:latin typeface="Arial" charset="0"/>
            </a:endParaRP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2010: Wiederaufbau des Geschäftsfeldes Infrastrukturbetrieb über die </a:t>
            </a:r>
            <a:r>
              <a:rPr lang="de-DE" b="1" dirty="0" err="1">
                <a:latin typeface="Arial" charset="0"/>
              </a:rPr>
              <a:t>RegioInfraGesellschaft</a:t>
            </a:r>
            <a:r>
              <a:rPr lang="de-DE" b="1" dirty="0">
                <a:latin typeface="Arial" charset="0"/>
              </a:rPr>
              <a:t> mbH</a:t>
            </a:r>
            <a:r>
              <a:rPr lang="de-DE" dirty="0">
                <a:latin typeface="Arial" charset="0"/>
              </a:rPr>
              <a:t> </a:t>
            </a: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2010: Erfolgreicher Wiedereinstieg in den SPNV mit der </a:t>
            </a:r>
            <a:r>
              <a:rPr lang="de-DE" b="1" dirty="0">
                <a:latin typeface="Arial" charset="0"/>
              </a:rPr>
              <a:t>Städtebahn Sachsen GmbH</a:t>
            </a: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2012: Übernahme SPNV-Leistungen der PEG in Prignitz durch EGP-SPNV / heute: </a:t>
            </a:r>
            <a:r>
              <a:rPr lang="de-DE" b="1" dirty="0" err="1">
                <a:latin typeface="Arial" charset="0"/>
              </a:rPr>
              <a:t>HANSeatische</a:t>
            </a:r>
            <a:r>
              <a:rPr lang="de-DE" b="1" dirty="0">
                <a:latin typeface="Arial" charset="0"/>
              </a:rPr>
              <a:t> Eisenbahn GmbH</a:t>
            </a:r>
          </a:p>
          <a:p>
            <a:pPr algn="just">
              <a:buSzPct val="90000"/>
            </a:pPr>
            <a:endParaRPr lang="de-DE" b="1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bis heute: </a:t>
            </a:r>
            <a:r>
              <a:rPr lang="de-DE" b="1" dirty="0">
                <a:latin typeface="Arial" charset="0"/>
              </a:rPr>
              <a:t>Weiterentwicklung der Geschäftsfelder Güterverkehr, Personenverkehr und Infrastruktur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0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6A253-6CD0-0B4A-B839-8E9C805E1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4C5506-3181-3F4A-8318-5DDF020164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44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Bild 4" descr="elektrifizierte-eisenbahnstrecken-eu-verglei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340520"/>
            <a:ext cx="81534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423593" y="5445224"/>
            <a:ext cx="748883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de-D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Klarer europaweiter Trend hin zur Elektrifizierung!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de-DE" sz="2400" b="1" dirty="0"/>
              <a:t>„Die Schiene damals, heute und in der Zukunft, </a:t>
            </a:r>
            <a:br>
              <a:rPr lang="de-DE" sz="2400" b="1" dirty="0"/>
            </a:br>
            <a:r>
              <a:rPr lang="de-DE" sz="2400" b="1" dirty="0"/>
              <a:t>wo steht Deutschland“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65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Marktsituation &amp; Wettbewerb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24" y="1270000"/>
            <a:ext cx="8438903" cy="53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6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Marktsituation &amp; Wettbewerb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272" y="1295972"/>
            <a:ext cx="7976193" cy="47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Marktsituation &amp; Wettbewerb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15" y="1268760"/>
            <a:ext cx="767065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80" y="1484784"/>
            <a:ext cx="7994734" cy="108012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38" y="2507906"/>
            <a:ext cx="4860776" cy="1281135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Infrastruktur - Finanzmittelvergleich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81239" y="122603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DB Netz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281238" y="4149080"/>
          <a:ext cx="66929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rbeitsblatt" r:id="rId5" imgW="6692900" imgH="2451100" progId="Excel.Sheet.12">
                  <p:embed/>
                </p:oleObj>
              </mc:Choice>
              <mc:Fallback>
                <p:oleObj name="Arbeitsblatt" r:id="rId5" imgW="6692900" imgH="2451100" progId="Excel.Shee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1238" y="4149080"/>
                        <a:ext cx="6692900" cy="245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76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062CAE-8E9D-2747-872B-F5260C1B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30622"/>
            <a:ext cx="8229600" cy="5495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Schiene in Deutschland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Verkehrswende und Energiewende PKW vs. GV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93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77143" y="1698173"/>
            <a:ext cx="7772400" cy="2329543"/>
          </a:xfr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br>
              <a:rPr lang="de-DE" sz="4000" dirty="0">
                <a:latin typeface="Arial Narrow"/>
                <a:cs typeface="Arial Narrow"/>
              </a:rPr>
            </a:br>
            <a:r>
              <a:rPr lang="de-DE" sz="1200" dirty="0">
                <a:latin typeface="Arial Narrow"/>
                <a:cs typeface="Arial Narrow"/>
              </a:rPr>
              <a:t> </a:t>
            </a:r>
            <a:br>
              <a:rPr lang="de-DE" sz="4000" dirty="0">
                <a:latin typeface="Arial Narrow"/>
                <a:cs typeface="Arial Narrow"/>
              </a:rPr>
            </a:br>
            <a:r>
              <a:rPr lang="de-DE" sz="4800" b="1" dirty="0">
                <a:latin typeface="Arial Narrow"/>
                <a:cs typeface="Arial Narrow"/>
              </a:rPr>
              <a:t>ENON</a:t>
            </a:r>
            <a:br>
              <a:rPr lang="de-DE" sz="4000" dirty="0">
                <a:latin typeface="Arial Narrow"/>
                <a:cs typeface="Arial Narrow"/>
              </a:rPr>
            </a:br>
            <a:r>
              <a:rPr lang="de-DE" sz="3600" dirty="0">
                <a:latin typeface="Arial Narrow"/>
                <a:cs typeface="Arial Narrow"/>
              </a:rPr>
              <a:t>Deutsche Eisenbahn Service AG</a:t>
            </a:r>
            <a:br>
              <a:rPr lang="de-DE" sz="4000" dirty="0">
                <a:latin typeface="Arial Narrow"/>
                <a:cs typeface="Arial Narrow"/>
              </a:rPr>
            </a:br>
            <a:r>
              <a:rPr lang="de-DE" sz="2400" dirty="0">
                <a:latin typeface="Arial Narrow"/>
                <a:cs typeface="Arial Narrow"/>
              </a:rPr>
              <a:t> </a:t>
            </a:r>
            <a:br>
              <a:rPr lang="de-DE" sz="4000" dirty="0">
                <a:latin typeface="Arial Narrow"/>
                <a:cs typeface="Arial Narrow"/>
              </a:rPr>
            </a:br>
            <a:r>
              <a:rPr lang="de-DE" sz="1600" cap="all" dirty="0"/>
              <a:t>MOBILITÄT UND LOGISTIK AUS LEIDENSCHAFT MIT SOZIALER VERANTWORTUNG</a:t>
            </a:r>
            <a:br>
              <a:rPr lang="de-DE" sz="4000" cap="all" dirty="0"/>
            </a:br>
            <a:endParaRPr lang="de-DE" sz="4000" dirty="0">
              <a:latin typeface="Arial Narrow"/>
              <a:cs typeface="Arial Narrow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83500" y="6241743"/>
            <a:ext cx="2984500" cy="385199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rPr>
              <a:t>Stand: Juni 2018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3422650"/>
            <a:ext cx="12700" cy="127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050" y="3575050"/>
            <a:ext cx="12700" cy="127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50" y="3727450"/>
            <a:ext cx="12700" cy="127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4" y="476212"/>
            <a:ext cx="1110343" cy="906403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173" y="4379535"/>
            <a:ext cx="8120743" cy="22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8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79B266-3F93-D04F-9FBC-1D66EA54C080}"/>
              </a:ext>
            </a:extLst>
          </p:cNvPr>
          <p:cNvSpPr txBox="1"/>
          <p:nvPr/>
        </p:nvSpPr>
        <p:spPr>
          <a:xfrm>
            <a:off x="2311400" y="1117601"/>
            <a:ext cx="79619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SzPct val="90000"/>
            </a:pPr>
            <a:r>
              <a:rPr lang="de-DE" dirty="0">
                <a:latin typeface="Arial" charset="0"/>
              </a:rPr>
              <a:t>1994 Liberalisierung Bahnmarkt Deutschland, Wettbewerb zur Staatsbahn, Privatisierung der Staatsbahn</a:t>
            </a: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16 Bundesländer schreiben Bus und Bahnverkehre mehr und mehr aus</a:t>
            </a: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1996: Gründung der </a:t>
            </a:r>
            <a:r>
              <a:rPr lang="de-DE" b="1" dirty="0" err="1">
                <a:latin typeface="Arial" charset="0"/>
              </a:rPr>
              <a:t>Prignitzer</a:t>
            </a:r>
            <a:r>
              <a:rPr lang="de-DE" b="1" dirty="0">
                <a:latin typeface="Arial" charset="0"/>
              </a:rPr>
              <a:t> Eisenbahn GmbH (PEG)</a:t>
            </a: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1996 – 2008: Erfolgreiche Einführung und Entwicklung der </a:t>
            </a:r>
            <a:r>
              <a:rPr lang="de-DE" b="1" dirty="0">
                <a:latin typeface="Arial" charset="0"/>
              </a:rPr>
              <a:t>PEG / ODEG</a:t>
            </a:r>
            <a:r>
              <a:rPr lang="de-DE" dirty="0">
                <a:latin typeface="Arial" charset="0"/>
              </a:rPr>
              <a:t> im </a:t>
            </a:r>
            <a:r>
              <a:rPr lang="de-DE" b="1" dirty="0">
                <a:latin typeface="Arial" charset="0"/>
              </a:rPr>
              <a:t>SPNV, Güterverkehr, Infrastrukturbetrieb</a:t>
            </a: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1996 – 2008:  SPNV-Dienstleister in 5 Bundesländern (+Niederlande) - über 7 </a:t>
            </a:r>
            <a:r>
              <a:rPr lang="de-DE" dirty="0" err="1">
                <a:latin typeface="Arial" charset="0"/>
              </a:rPr>
              <a:t>Mio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Zkm</a:t>
            </a:r>
            <a:r>
              <a:rPr lang="de-DE" dirty="0">
                <a:latin typeface="Arial" charset="0"/>
              </a:rPr>
              <a:t>/a und 60 VT (Talent, </a:t>
            </a:r>
            <a:r>
              <a:rPr lang="de-DE" dirty="0" err="1">
                <a:latin typeface="Arial" charset="0"/>
              </a:rPr>
              <a:t>Desiro</a:t>
            </a:r>
            <a:r>
              <a:rPr lang="de-DE" dirty="0">
                <a:latin typeface="Arial" charset="0"/>
              </a:rPr>
              <a:t>, RS1)</a:t>
            </a:r>
            <a:endParaRPr lang="de-DE" b="1" dirty="0">
              <a:latin typeface="Arial" charset="0"/>
            </a:endParaRPr>
          </a:p>
          <a:p>
            <a:pPr algn="just">
              <a:buSzPct val="90000"/>
            </a:pPr>
            <a:endParaRPr lang="de-DE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2004: Verkauf der PEG-Gruppe an </a:t>
            </a:r>
            <a:r>
              <a:rPr lang="de-DE" b="1" dirty="0" err="1">
                <a:latin typeface="Arial" charset="0"/>
              </a:rPr>
              <a:t>Arriva</a:t>
            </a:r>
            <a:r>
              <a:rPr lang="de-DE" b="1" dirty="0">
                <a:latin typeface="Arial" charset="0"/>
              </a:rPr>
              <a:t> </a:t>
            </a:r>
            <a:r>
              <a:rPr lang="de-DE" b="1" dirty="0" err="1">
                <a:latin typeface="Arial" charset="0"/>
              </a:rPr>
              <a:t>plc</a:t>
            </a:r>
            <a:r>
              <a:rPr lang="de-DE" b="1" dirty="0">
                <a:latin typeface="Arial" charset="0"/>
              </a:rPr>
              <a:t>.</a:t>
            </a:r>
          </a:p>
          <a:p>
            <a:pPr algn="just">
              <a:buSzPct val="90000"/>
            </a:pPr>
            <a:endParaRPr lang="de-DE" sz="1600" dirty="0">
              <a:latin typeface="Arial" charset="0"/>
            </a:endParaRPr>
          </a:p>
          <a:p>
            <a:pPr algn="just">
              <a:buSzPct val="90000"/>
            </a:pPr>
            <a:r>
              <a:rPr lang="de-DE" dirty="0">
                <a:latin typeface="Arial" charset="0"/>
              </a:rPr>
              <a:t>2004 - 2009: Markteinführung und Aufbau der </a:t>
            </a:r>
            <a:r>
              <a:rPr lang="de-DE" b="1" dirty="0" err="1">
                <a:latin typeface="Arial" charset="0"/>
              </a:rPr>
              <a:t>Arriva</a:t>
            </a:r>
            <a:r>
              <a:rPr lang="de-DE" b="1" dirty="0">
                <a:latin typeface="Arial" charset="0"/>
              </a:rPr>
              <a:t> Deutschland GmbH</a:t>
            </a:r>
          </a:p>
          <a:p>
            <a:pPr algn="just">
              <a:buSzPct val="90000"/>
            </a:pPr>
            <a:endParaRPr lang="de-DE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Macintosh PowerPoint</Application>
  <PresentationFormat>Breitbild</PresentationFormat>
  <Paragraphs>45</Paragraphs>
  <Slides>11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</vt:lpstr>
      <vt:lpstr>Arbeitsblatt</vt:lpstr>
      <vt:lpstr>Tino Hahn</vt:lpstr>
      <vt:lpstr>„Die Schiene damals, heute und in der Zukunft,  wo steht Deutschland“</vt:lpstr>
      <vt:lpstr>Marktsituation &amp; Wettbewerb</vt:lpstr>
      <vt:lpstr>Marktsituation &amp; Wettbewerb</vt:lpstr>
      <vt:lpstr>Marktsituation &amp; Wettbewerb</vt:lpstr>
      <vt:lpstr>Infrastruktur - Finanzmittelvergleich</vt:lpstr>
      <vt:lpstr>PowerPoint-Präsentation</vt:lpstr>
      <vt:lpstr>   ENON Deutsche Eisenbahn Service AG   MOBILITÄT UND LOGISTIK AUS LEIDENSCHAFT MIT SOZIALER VERANTWORTUNG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Tino Hahn</dc:title>
  <dc:creator>Susanne Menge</dc:creator>
  <cp:lastModifiedBy>Susanne Menge</cp:lastModifiedBy>
  <cp:revision>1</cp:revision>
  <dcterms:created xsi:type="dcterms:W3CDTF">2019-11-13T18:21:05Z</dcterms:created>
  <dcterms:modified xsi:type="dcterms:W3CDTF">2019-11-13T18:23:07Z</dcterms:modified>
</cp:coreProperties>
</file>