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0"/>
  </p:notesMasterIdLst>
  <p:sldIdLst>
    <p:sldId id="264" r:id="rId3"/>
    <p:sldId id="297" r:id="rId4"/>
    <p:sldId id="267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299" r:id="rId14"/>
    <p:sldId id="300" r:id="rId15"/>
    <p:sldId id="301" r:id="rId16"/>
    <p:sldId id="313" r:id="rId17"/>
    <p:sldId id="314" r:id="rId18"/>
    <p:sldId id="311" r:id="rId19"/>
    <p:sldId id="312" r:id="rId20"/>
    <p:sldId id="274" r:id="rId21"/>
    <p:sldId id="285" r:id="rId22"/>
    <p:sldId id="286" r:id="rId23"/>
    <p:sldId id="287" r:id="rId24"/>
    <p:sldId id="302" r:id="rId25"/>
    <p:sldId id="280" r:id="rId26"/>
    <p:sldId id="276" r:id="rId27"/>
    <p:sldId id="266" r:id="rId28"/>
    <p:sldId id="282" r:id="rId2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33" autoAdjust="0"/>
    <p:restoredTop sz="88164" autoAdjust="0"/>
  </p:normalViewPr>
  <p:slideViewPr>
    <p:cSldViewPr>
      <p:cViewPr varScale="1">
        <p:scale>
          <a:sx n="59" d="100"/>
          <a:sy n="59" d="100"/>
        </p:scale>
        <p:origin x="173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E3709-D3EF-4A6A-98AB-4C899F43E9DE}" type="datetimeFigureOut">
              <a:rPr lang="de-DE" smtClean="0"/>
              <a:t>23.10.2020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FF227-8BB5-4A2E-9B0B-303AC3BDE1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5471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59CC-BA56-475B-931D-48EFA7C84085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Fußzeilenplatzhalter 4"/>
          <p:cNvSpPr txBox="1">
            <a:spLocks/>
          </p:cNvSpPr>
          <p:nvPr userDrawn="1"/>
        </p:nvSpPr>
        <p:spPr>
          <a:xfrm>
            <a:off x="3283361" y="63391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VDV-Tagung Bedarfsverkehre 06.05.2019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0070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VDV-Tagung Bedarfsverkehre 06.05.2019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59CC-BA56-475B-931D-48EFA7C840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7568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VDV-Tagung Bedarfsverkehre 06.05.2019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59CC-BA56-475B-931D-48EFA7C840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0599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2649537" y="1396999"/>
            <a:ext cx="6276975" cy="4946651"/>
          </a:xfrm>
          <a:prstGeom prst="rect">
            <a:avLst/>
          </a:prstGeom>
          <a:solidFill>
            <a:srgbClr val="7FA0B2">
              <a:alpha val="20000"/>
            </a:srgbClr>
          </a:solidFill>
        </p:spPr>
        <p:txBody>
          <a:bodyPr vert="horz" lIns="180000" tIns="126000"/>
          <a:lstStyle>
            <a:lvl1pPr marL="0" marR="0" indent="-190500" algn="l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0"/>
            <a:r>
              <a:rPr lang="de-DE" dirty="0"/>
              <a:t>Zweite Ebene</a:t>
            </a:r>
          </a:p>
          <a:p>
            <a:pPr lvl="0"/>
            <a:r>
              <a:rPr lang="de-DE" dirty="0"/>
              <a:t>Dritte Ebene</a:t>
            </a:r>
          </a:p>
          <a:p>
            <a:pPr lvl="0"/>
            <a:r>
              <a:rPr lang="de-DE" dirty="0"/>
              <a:t>Vierte Ebene</a:t>
            </a:r>
          </a:p>
          <a:p>
            <a:pPr lvl="0"/>
            <a:r>
              <a:rPr lang="de-DE" dirty="0"/>
              <a:t>Fünfte Ebene</a:t>
            </a:r>
          </a:p>
        </p:txBody>
      </p:sp>
      <p:sp>
        <p:nvSpPr>
          <p:cNvPr id="4" name="Fußzeilenplatzhalter 2"/>
          <p:cNvSpPr txBox="1">
            <a:spLocks/>
          </p:cNvSpPr>
          <p:nvPr userDrawn="1"/>
        </p:nvSpPr>
        <p:spPr>
          <a:xfrm>
            <a:off x="2649537" y="6343650"/>
            <a:ext cx="6189663" cy="269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108000"/>
          <a:lstStyle>
            <a:lvl1pPr>
              <a:defRPr b="0"/>
            </a:lvl1pPr>
          </a:lstStyle>
          <a:p>
            <a:pPr marL="0" indent="80645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kern="0" spc="3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Region Hannover/FB Verkehr</a:t>
            </a:r>
          </a:p>
        </p:txBody>
      </p:sp>
      <p:pic>
        <p:nvPicPr>
          <p:cNvPr id="5" name="Bild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2988" y="6253163"/>
            <a:ext cx="266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2649538" y="204787"/>
            <a:ext cx="6280150" cy="1192211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txBody>
          <a:bodyPr vert="horz" lIns="180000" tIns="126000"/>
          <a:lstStyle>
            <a:lvl1pPr>
              <a:lnSpc>
                <a:spcPts val="2800"/>
              </a:lnSpc>
              <a:defRPr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3"/>
          </p:nvPr>
        </p:nvSpPr>
        <p:spPr>
          <a:xfrm>
            <a:off x="5467349" y="6343650"/>
            <a:ext cx="2862263" cy="2698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 b="1" spc="1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 dirty="0" smtClean="0"/>
              <a:t>NVP 2020 Fahrgastverbände</a:t>
            </a:r>
            <a:endParaRPr lang="de-DE" dirty="0"/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4"/>
          </p:nvPr>
        </p:nvSpPr>
        <p:spPr>
          <a:xfrm>
            <a:off x="8329613" y="6343650"/>
            <a:ext cx="504825" cy="271463"/>
          </a:xfrm>
          <a:prstGeom prst="rect">
            <a:avLst/>
          </a:prstGeom>
        </p:spPr>
        <p:txBody>
          <a:bodyPr wrap="none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F8BA86CD-BD27-5F48-B842-FA57DDDDEA77}" type="slidenum">
              <a:rPr lang="de-DE" smtClean="0"/>
              <a:pPr algn="r">
                <a:defRPr/>
              </a:pPr>
              <a:t>‹Nr.›</a:t>
            </a:fld>
            <a:r>
              <a:rPr lang="de-DE" dirty="0"/>
              <a:t>   </a:t>
            </a:r>
          </a:p>
        </p:txBody>
      </p:sp>
      <p:sp>
        <p:nvSpPr>
          <p:cNvPr id="10" name="Datumsplatzhalter 3"/>
          <p:cNvSpPr txBox="1">
            <a:spLocks/>
          </p:cNvSpPr>
          <p:nvPr userDrawn="1"/>
        </p:nvSpPr>
        <p:spPr>
          <a:xfrm>
            <a:off x="2649538" y="6345113"/>
            <a:ext cx="827087" cy="2700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21.10.2019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5"/>
          </p:nvPr>
        </p:nvSpPr>
        <p:spPr>
          <a:xfrm>
            <a:off x="214312" y="204787"/>
            <a:ext cx="2206625" cy="6410325"/>
          </a:xfrm>
          <a:prstGeom prst="rect">
            <a:avLst/>
          </a:prstGeom>
        </p:spPr>
        <p:txBody>
          <a:bodyPr vert="horz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6078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2649537" y="1396999"/>
            <a:ext cx="6276975" cy="4946651"/>
          </a:xfrm>
          <a:prstGeom prst="rect">
            <a:avLst/>
          </a:prstGeom>
          <a:solidFill>
            <a:srgbClr val="7FA0B2">
              <a:alpha val="20000"/>
            </a:srgbClr>
          </a:solidFill>
        </p:spPr>
        <p:txBody>
          <a:bodyPr vert="horz" lIns="180000" tIns="126000"/>
          <a:lstStyle>
            <a:lvl1pPr marL="0" marR="0" indent="-190500" algn="l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0"/>
            <a:r>
              <a:rPr lang="de-DE" dirty="0"/>
              <a:t>Zweite Ebene</a:t>
            </a:r>
          </a:p>
          <a:p>
            <a:pPr lvl="0"/>
            <a:r>
              <a:rPr lang="de-DE" dirty="0"/>
              <a:t>Dritte Ebene</a:t>
            </a:r>
          </a:p>
          <a:p>
            <a:pPr lvl="0"/>
            <a:r>
              <a:rPr lang="de-DE" dirty="0"/>
              <a:t>Vierte Ebene</a:t>
            </a:r>
          </a:p>
          <a:p>
            <a:pPr lvl="0"/>
            <a:r>
              <a:rPr lang="de-DE" dirty="0"/>
              <a:t>Fünfte Ebene</a:t>
            </a:r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2649538" y="204787"/>
            <a:ext cx="6280150" cy="1192211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txBody>
          <a:bodyPr vert="horz" lIns="180000" tIns="126000"/>
          <a:lstStyle>
            <a:lvl1pPr>
              <a:lnSpc>
                <a:spcPts val="2800"/>
              </a:lnSpc>
              <a:defRPr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3"/>
          </p:nvPr>
        </p:nvSpPr>
        <p:spPr>
          <a:xfrm>
            <a:off x="5467349" y="6343650"/>
            <a:ext cx="2862263" cy="2698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 b="1" spc="1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 dirty="0" smtClean="0"/>
              <a:t>NVP 2020 Fahrgastverbände</a:t>
            </a:r>
            <a:endParaRPr lang="de-DE" dirty="0"/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4"/>
          </p:nvPr>
        </p:nvSpPr>
        <p:spPr>
          <a:xfrm>
            <a:off x="8329613" y="6343650"/>
            <a:ext cx="504825" cy="271463"/>
          </a:xfrm>
          <a:prstGeom prst="rect">
            <a:avLst/>
          </a:prstGeom>
        </p:spPr>
        <p:txBody>
          <a:bodyPr wrap="none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F8BA86CD-BD27-5F48-B842-FA57DDDDEA77}" type="slidenum">
              <a:rPr lang="de-DE" smtClean="0"/>
              <a:pPr algn="r">
                <a:defRPr/>
              </a:pPr>
              <a:t>‹Nr.›</a:t>
            </a:fld>
            <a:r>
              <a:rPr lang="de-DE" dirty="0"/>
              <a:t>   </a:t>
            </a:r>
          </a:p>
        </p:txBody>
      </p:sp>
      <p:sp>
        <p:nvSpPr>
          <p:cNvPr id="10" name="Datumsplatzhalter 3"/>
          <p:cNvSpPr txBox="1">
            <a:spLocks/>
          </p:cNvSpPr>
          <p:nvPr userDrawn="1"/>
        </p:nvSpPr>
        <p:spPr>
          <a:xfrm>
            <a:off x="2649538" y="6345113"/>
            <a:ext cx="827087" cy="2700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21.10.2019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5"/>
          </p:nvPr>
        </p:nvSpPr>
        <p:spPr>
          <a:xfrm>
            <a:off x="214312" y="204787"/>
            <a:ext cx="2206625" cy="6410325"/>
          </a:xfrm>
          <a:prstGeom prst="rect">
            <a:avLst/>
          </a:prstGeom>
        </p:spPr>
        <p:txBody>
          <a:bodyPr vert="horz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3439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/>
          <a:lstStyle/>
          <a:p>
            <a:endParaRPr lang="de-DE" dirty="0"/>
          </a:p>
        </p:txBody>
      </p:sp>
      <p:sp>
        <p:nvSpPr>
          <p:cNvPr id="14" name="Titel 13"/>
          <p:cNvSpPr>
            <a:spLocks noGrp="1"/>
          </p:cNvSpPr>
          <p:nvPr>
            <p:ph type="title" hasCustomPrompt="1"/>
          </p:nvPr>
        </p:nvSpPr>
        <p:spPr>
          <a:xfrm>
            <a:off x="2649538" y="204787"/>
            <a:ext cx="6280150" cy="6140326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txBody>
          <a:bodyPr vert="horz" lIns="180000" tIns="126000"/>
          <a:lstStyle>
            <a:lvl1pPr>
              <a:lnSpc>
                <a:spcPts val="3600"/>
              </a:lnSpc>
              <a:defRPr sz="2800" b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3"/>
          </p:nvPr>
        </p:nvSpPr>
        <p:spPr>
          <a:xfrm>
            <a:off x="5467349" y="6343650"/>
            <a:ext cx="2862263" cy="2698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 b="1" spc="1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 dirty="0" smtClean="0"/>
              <a:t>NVP 2020 Fahrgastverbände</a:t>
            </a:r>
            <a:endParaRPr lang="de-DE" dirty="0"/>
          </a:p>
        </p:txBody>
      </p:sp>
      <p:sp>
        <p:nvSpPr>
          <p:cNvPr id="10" name="Datumsplatzhalter 3"/>
          <p:cNvSpPr txBox="1">
            <a:spLocks/>
          </p:cNvSpPr>
          <p:nvPr userDrawn="1"/>
        </p:nvSpPr>
        <p:spPr>
          <a:xfrm>
            <a:off x="2649538" y="6345113"/>
            <a:ext cx="827087" cy="2700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28.08.2019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1272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/>
          <a:lstStyle/>
          <a:p>
            <a:endParaRPr lang="de-DE" dirty="0"/>
          </a:p>
        </p:txBody>
      </p:sp>
      <p:sp>
        <p:nvSpPr>
          <p:cNvPr id="14" name="Titel 13"/>
          <p:cNvSpPr>
            <a:spLocks noGrp="1"/>
          </p:cNvSpPr>
          <p:nvPr>
            <p:ph type="title" hasCustomPrompt="1"/>
          </p:nvPr>
        </p:nvSpPr>
        <p:spPr>
          <a:xfrm>
            <a:off x="2649538" y="204787"/>
            <a:ext cx="6280150" cy="6140326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txBody>
          <a:bodyPr vert="horz" lIns="180000" tIns="126000"/>
          <a:lstStyle>
            <a:lvl1pPr>
              <a:lnSpc>
                <a:spcPts val="3600"/>
              </a:lnSpc>
              <a:defRPr sz="2800" b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DANKE FÜR IHR INTERESSE.</a:t>
            </a:r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3"/>
          </p:nvPr>
        </p:nvSpPr>
        <p:spPr>
          <a:xfrm>
            <a:off x="5467349" y="6343650"/>
            <a:ext cx="2862263" cy="2698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 b="1" spc="1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 dirty="0"/>
              <a:t>FUSSZEILE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4"/>
          </p:nvPr>
        </p:nvSpPr>
        <p:spPr>
          <a:xfrm>
            <a:off x="8329613" y="6343650"/>
            <a:ext cx="504825" cy="271463"/>
          </a:xfrm>
          <a:prstGeom prst="rect">
            <a:avLst/>
          </a:prstGeom>
        </p:spPr>
        <p:txBody>
          <a:bodyPr wrap="none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F8BA86CD-BD27-5F48-B842-FA57DDDDEA77}" type="slidenum">
              <a:rPr lang="de-DE" smtClean="0"/>
              <a:pPr algn="r">
                <a:defRPr/>
              </a:pPr>
              <a:t>‹Nr.›</a:t>
            </a:fld>
            <a:r>
              <a:rPr lang="de-DE" dirty="0"/>
              <a:t>   </a:t>
            </a:r>
          </a:p>
        </p:txBody>
      </p:sp>
      <p:sp>
        <p:nvSpPr>
          <p:cNvPr id="10" name="Datumsplatzhalter 3"/>
          <p:cNvSpPr txBox="1">
            <a:spLocks/>
          </p:cNvSpPr>
          <p:nvPr userDrawn="1"/>
        </p:nvSpPr>
        <p:spPr>
          <a:xfrm>
            <a:off x="2649538" y="6345113"/>
            <a:ext cx="827087" cy="2700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3F90CC-9279-2640-8943-116015C56921}" type="datetimeFigureOut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23.10.2020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2649538" y="2852738"/>
            <a:ext cx="4637088" cy="3400425"/>
          </a:xfrm>
          <a:prstGeom prst="rect">
            <a:avLst/>
          </a:prstGeom>
          <a:noFill/>
        </p:spPr>
        <p:txBody>
          <a:bodyPr vert="horz" lIns="180000" tIns="126000"/>
          <a:lstStyle>
            <a:lvl1pPr marL="0" marR="0" indent="-190500" algn="l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4819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VDV-Tagung Bedarfsverkehre 06.05.2019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59CC-BA56-475B-931D-48EFA7C840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6900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VDV-Tagung Bedarfsverkehre 06.05.2019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59CC-BA56-475B-931D-48EFA7C840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0053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VDV-Tagung Bedarfsverkehre 06.05.2019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59CC-BA56-475B-931D-48EFA7C840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0275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VDV-Tagung Bedarfsverkehre 06.05.2019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59CC-BA56-475B-931D-48EFA7C840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2563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VDV-Tagung Bedarfsverkehre 06.05.2019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59CC-BA56-475B-931D-48EFA7C840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5811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VDV-Tagung Bedarfsverkehre 06.05.2019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59CC-BA56-475B-931D-48EFA7C840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041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VDV-Tagung Bedarfsverkehre 06.05.2019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59CC-BA56-475B-931D-48EFA7C840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0193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VDV-Tagung Bedarfsverkehre 06.05.2019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59CC-BA56-475B-931D-48EFA7C840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9153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VDV-Tagung Bedarfsverkehre 06.05.2019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259CC-BA56-475B-931D-48EFA7C840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337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15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hdr="0" dt="0"/>
  <p:txStyles>
    <p:titleStyle>
      <a:lvl1pPr algn="l" defTabSz="457200" rtl="0" fontAlgn="base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9pPr>
    </p:titleStyle>
    <p:bodyStyle>
      <a:lvl1pPr marL="342900" indent="-342900" algn="l" defTabSz="457200" rtl="0" fontAlgn="base">
        <a:lnSpc>
          <a:spcPts val="2400"/>
        </a:lnSpc>
        <a:spcBef>
          <a:spcPct val="20000"/>
        </a:spcBef>
        <a:spcAft>
          <a:spcPct val="0"/>
        </a:spcAft>
        <a:buFont typeface="Arial" pitchFamily="-105" charset="0"/>
        <a:defRPr kern="1200">
          <a:solidFill>
            <a:schemeClr val="tx1"/>
          </a:solidFill>
          <a:latin typeface="Arial"/>
          <a:ea typeface="ＭＳ Ｐゴシック" pitchFamily="-105" charset="-128"/>
          <a:cs typeface="Arial"/>
        </a:defRPr>
      </a:lvl1pPr>
      <a:lvl2pPr marL="800100" indent="-342900" algn="l" defTabSz="457200" rtl="0" fontAlgn="base">
        <a:lnSpc>
          <a:spcPts val="2400"/>
        </a:lnSpc>
        <a:spcBef>
          <a:spcPct val="20000"/>
        </a:spcBef>
        <a:spcAft>
          <a:spcPct val="0"/>
        </a:spcAft>
        <a:buFont typeface="+mj-lt" charset="0"/>
        <a:defRPr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2pPr>
      <a:lvl3pPr marL="1143000" indent="-228600" algn="l" defTabSz="457200" rtl="0" fontAlgn="base">
        <a:lnSpc>
          <a:spcPts val="2400"/>
        </a:lnSpc>
        <a:spcBef>
          <a:spcPct val="20000"/>
        </a:spcBef>
        <a:spcAft>
          <a:spcPct val="0"/>
        </a:spcAft>
        <a:buFont typeface="Arial" pitchFamily="-105" charset="0"/>
        <a:defRPr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3pPr>
      <a:lvl4pPr marL="1600200" indent="-228600" algn="l" defTabSz="457200" rtl="0" fontAlgn="base">
        <a:lnSpc>
          <a:spcPts val="2400"/>
        </a:lnSpc>
        <a:spcBef>
          <a:spcPct val="20000"/>
        </a:spcBef>
        <a:spcAft>
          <a:spcPct val="0"/>
        </a:spcAft>
        <a:buFont typeface="Arial" pitchFamily="-105" charset="0"/>
        <a:defRPr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4pPr>
      <a:lvl5pPr marL="2057400" indent="-228600" algn="l" defTabSz="457200" rtl="0" fontAlgn="base">
        <a:lnSpc>
          <a:spcPts val="2400"/>
        </a:lnSpc>
        <a:spcBef>
          <a:spcPct val="20000"/>
        </a:spcBef>
        <a:spcAft>
          <a:spcPct val="0"/>
        </a:spcAft>
        <a:buFont typeface="Arial" pitchFamily="-105" charset="0"/>
        <a:defRPr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image" Target="../media/image2.pn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de/url?sa=i&amp;rct=j&amp;q=&amp;esrc=s&amp;source=images&amp;cd=&amp;cad=rja&amp;uact=8&amp;ved=2ahUKEwiSv4_V8tjhAhUgRxUIHYwcB-EQjRx6BAgBEAU&amp;url=https://www.uestra.de/unternehmen/betrieb-technik/stadtbus/elektrobusse/&amp;psig=AOvVaw2MCBJqHr7h3MYpeQwXPR8a&amp;ust=1555651249731446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772400" cy="1758057"/>
          </a:xfrm>
        </p:spPr>
        <p:txBody>
          <a:bodyPr>
            <a:normAutofit/>
          </a:bodyPr>
          <a:lstStyle/>
          <a:p>
            <a:r>
              <a:rPr lang="de-DE" altLang="de-DE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Mobilität 2020+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19672" y="3429000"/>
            <a:ext cx="6400800" cy="1080120"/>
          </a:xfrm>
        </p:spPr>
        <p:txBody>
          <a:bodyPr>
            <a:normAutofit/>
          </a:bodyPr>
          <a:lstStyle/>
          <a:p>
            <a:r>
              <a:rPr lang="de-DE" sz="2400" dirty="0" smtClean="0">
                <a:solidFill>
                  <a:schemeClr val="tx1"/>
                </a:solidFill>
              </a:rPr>
              <a:t>Conrad Vinken</a:t>
            </a:r>
          </a:p>
          <a:p>
            <a:r>
              <a:rPr lang="de-DE" sz="2400" dirty="0" smtClean="0">
                <a:solidFill>
                  <a:schemeClr val="tx1"/>
                </a:solidFill>
              </a:rPr>
              <a:t>Region Hannover</a:t>
            </a:r>
            <a:endParaRPr lang="de-DE" sz="2400" dirty="0">
              <a:solidFill>
                <a:schemeClr val="tx1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120736"/>
            <a:ext cx="17367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92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8055" y="116632"/>
            <a:ext cx="17367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platzhalter 5"/>
          <p:cNvSpPr txBox="1">
            <a:spLocks/>
          </p:cNvSpPr>
          <p:nvPr/>
        </p:nvSpPr>
        <p:spPr>
          <a:xfrm>
            <a:off x="168927" y="317549"/>
            <a:ext cx="7510001" cy="790575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57200">
              <a:defRPr/>
            </a:pPr>
            <a:r>
              <a:rPr lang="de-DE" altLang="de-DE" sz="2400" b="1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GVH - Tarifstrategie</a:t>
            </a:r>
          </a:p>
        </p:txBody>
      </p:sp>
      <p:sp>
        <p:nvSpPr>
          <p:cNvPr id="6" name="Textplatzhalter 2"/>
          <p:cNvSpPr txBox="1">
            <a:spLocks/>
          </p:cNvSpPr>
          <p:nvPr/>
        </p:nvSpPr>
        <p:spPr bwMode="auto">
          <a:xfrm>
            <a:off x="168927" y="1309041"/>
            <a:ext cx="8795561" cy="212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de-DE" altLang="de-DE" sz="1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Kein Tarif mit der „Gießkanne“ (z. B. „365-Euro-Tickets“ für alle)</a:t>
            </a:r>
          </a:p>
          <a:p>
            <a:pPr marL="179388" indent="-179388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endParaRPr lang="de-DE" altLang="de-DE" sz="14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179388" indent="-179388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de-DE" altLang="de-DE" sz="1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Sondern zielgruppenorientierte Fahrkartenangebote:</a:t>
            </a:r>
          </a:p>
          <a:p>
            <a:pPr marL="179388" indent="-179388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endParaRPr lang="de-DE" altLang="de-DE" sz="14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179388" indent="-179388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de-DE" altLang="de-DE" sz="1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Sozialtarif</a:t>
            </a:r>
            <a:r>
              <a:rPr lang="de-DE" altLang="de-DE" sz="1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: vergünstigte Einzel- und Monatskarten für Berechtigte                                                                                                    (z. BG. SGB XII, SGB II, AsylbLG, …), = Tageskarte zum halben Preis</a:t>
            </a:r>
          </a:p>
          <a:p>
            <a:pPr marL="179388" indent="-179388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endParaRPr lang="de-DE" altLang="de-DE" sz="14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179388" indent="-179388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de-DE" altLang="de-DE" sz="1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Jugendnetzkarte</a:t>
            </a:r>
            <a:r>
              <a:rPr lang="de-DE" altLang="de-DE" sz="1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: das gesamte Tarifgebiet für 15,00 € pro Monat                                                                                                      für Schülerinnen und Schüler und Freiwilligendienstleistende,                                                                                                     ab 01.01.2021 auch für Azubis</a:t>
            </a:r>
          </a:p>
          <a:p>
            <a:pPr marL="179388" indent="-179388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endParaRPr lang="de-DE" altLang="de-DE" sz="14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179388" indent="-179388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de-DE" altLang="de-DE" sz="1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Seniorennetzkarte</a:t>
            </a:r>
            <a:r>
              <a:rPr lang="de-DE" altLang="de-DE" sz="1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: ab 01.01.2021 fahren Rentenbeziehende ab                                                                                                           60 Jahren für 30,00 € im Monat durch das gesamte GVH-Gebiet</a:t>
            </a:r>
          </a:p>
          <a:p>
            <a:pPr marL="179388" indent="-179388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endParaRPr lang="de-DE" altLang="de-DE" sz="14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179388" indent="-179388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de-DE" altLang="de-DE" sz="1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Ausweitung der </a:t>
            </a:r>
            <a:r>
              <a:rPr lang="de-DE" altLang="de-DE" sz="1400" b="1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JobTickets</a:t>
            </a:r>
            <a:r>
              <a:rPr lang="de-DE" altLang="de-DE" sz="1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: günstige Abos bei Großabnahme </a:t>
            </a:r>
          </a:p>
          <a:p>
            <a:pPr marL="179388" indent="-179388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endParaRPr lang="de-DE" altLang="de-DE" sz="14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179388" indent="-179388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de-DE" altLang="de-DE" sz="1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Einführung von </a:t>
            </a:r>
            <a:r>
              <a:rPr lang="de-DE" altLang="de-DE" sz="1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Mieter-Tickets:</a:t>
            </a:r>
            <a:r>
              <a:rPr lang="de-DE" altLang="de-DE" sz="1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Wohnungsbaugesellschaften kaufen                                                                                             pauschal vergünstigte Abos für ihre Mieter</a:t>
            </a:r>
          </a:p>
          <a:p>
            <a:pPr marL="179388" indent="-179388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endParaRPr lang="de-DE" altLang="de-DE" sz="14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179388" indent="-179388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endParaRPr lang="de-DE" altLang="de-DE" sz="14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179388" indent="-179388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endParaRPr lang="de-DE" altLang="de-DE" sz="14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179388" indent="-179388">
              <a:buFont typeface="Wingdings" pitchFamily="2" charset="2"/>
              <a:buChar char="§"/>
            </a:pPr>
            <a:endParaRPr lang="de-DE" altLang="de-DE" sz="14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092" y="2204864"/>
            <a:ext cx="1779363" cy="364376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495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8055" y="116632"/>
            <a:ext cx="17367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platzhalter 5"/>
          <p:cNvSpPr txBox="1">
            <a:spLocks/>
          </p:cNvSpPr>
          <p:nvPr/>
        </p:nvSpPr>
        <p:spPr>
          <a:xfrm>
            <a:off x="168927" y="317549"/>
            <a:ext cx="7510001" cy="790575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57200">
              <a:defRPr/>
            </a:pPr>
            <a:r>
              <a:rPr lang="de-DE" altLang="de-DE" sz="2400" b="1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GVH - Tarifstrategie</a:t>
            </a:r>
          </a:p>
        </p:txBody>
      </p:sp>
      <p:sp>
        <p:nvSpPr>
          <p:cNvPr id="6" name="Textplatzhalter 2"/>
          <p:cNvSpPr txBox="1">
            <a:spLocks/>
          </p:cNvSpPr>
          <p:nvPr/>
        </p:nvSpPr>
        <p:spPr bwMode="auto">
          <a:xfrm>
            <a:off x="168927" y="1309041"/>
            <a:ext cx="8795561" cy="212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endParaRPr lang="de-DE" altLang="de-DE" sz="14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179388" indent="-179388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de-DE" altLang="de-DE" sz="1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Förderung digitaler Vertriebswege</a:t>
            </a:r>
          </a:p>
          <a:p>
            <a:pPr marL="179388" indent="-179388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endParaRPr lang="de-DE" altLang="de-DE" sz="140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179388" indent="-179388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de-DE" altLang="de-DE" sz="1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Bargeldloses Zahlen in Bussen</a:t>
            </a:r>
          </a:p>
          <a:p>
            <a:pPr marL="179388" indent="-179388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endParaRPr lang="de-DE" altLang="de-DE" sz="140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179388" indent="-179388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de-DE" altLang="de-DE" sz="1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Neue GVH-App auch mit Zeitkarten</a:t>
            </a:r>
          </a:p>
          <a:p>
            <a:pPr marL="179388" indent="-179388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endParaRPr lang="de-DE" altLang="de-DE" sz="14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179388" indent="-179388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de-DE" altLang="de-DE" sz="1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Überlegungen zu „</a:t>
            </a:r>
            <a:r>
              <a:rPr lang="de-DE" altLang="de-DE" sz="1400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bestprice</a:t>
            </a:r>
            <a:r>
              <a:rPr lang="de-DE" altLang="de-DE" sz="1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-Systemen“                                                                                                                                         (</a:t>
            </a:r>
            <a:r>
              <a:rPr lang="de-DE" altLang="de-DE" sz="1400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check-in</a:t>
            </a:r>
            <a:r>
              <a:rPr lang="de-DE" altLang="de-DE" sz="1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/check-out;  </a:t>
            </a:r>
            <a:r>
              <a:rPr lang="de-DE" altLang="de-DE" sz="1400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be</a:t>
            </a:r>
            <a:r>
              <a:rPr lang="de-DE" altLang="de-DE" sz="1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-in/</a:t>
            </a:r>
            <a:r>
              <a:rPr lang="de-DE" altLang="de-DE" sz="1400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be</a:t>
            </a:r>
            <a:r>
              <a:rPr lang="de-DE" altLang="de-DE" sz="1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-out) </a:t>
            </a:r>
          </a:p>
          <a:p>
            <a:pPr marL="179388" indent="-179388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endParaRPr lang="de-DE" altLang="de-DE" sz="14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179388" indent="-179388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endParaRPr lang="de-DE" altLang="de-DE" sz="14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179388" indent="-179388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endParaRPr lang="de-DE" altLang="de-DE" sz="14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179388" indent="-179388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endParaRPr lang="de-DE" altLang="de-DE" sz="14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179388" indent="-179388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endParaRPr lang="de-DE" altLang="de-DE" sz="14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179388" indent="-179388">
              <a:buFont typeface="Wingdings" pitchFamily="2" charset="2"/>
              <a:buChar char="§"/>
            </a:pPr>
            <a:endParaRPr lang="de-DE" altLang="de-DE" sz="14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571" y="1556792"/>
            <a:ext cx="2254714" cy="2966729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3823276"/>
            <a:ext cx="5790681" cy="277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22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5496" y="1182674"/>
            <a:ext cx="5967149" cy="71059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3650" marR="12700" algn="l">
              <a:lnSpc>
                <a:spcPts val="2800"/>
              </a:lnSpc>
            </a:pPr>
            <a:r>
              <a:rPr lang="de-DE" sz="2400" b="1" dirty="0">
                <a:latin typeface="Arial" panose="020B0604020202020204" pitchFamily="34" charset="0"/>
                <a:ea typeface="ＭＳ Ｐゴシック" pitchFamily="-105" charset="-128"/>
                <a:cs typeface="Arial" panose="020B0604020202020204" pitchFamily="34" charset="0"/>
              </a:rPr>
              <a:t>Netzhierarchie</a:t>
            </a:r>
            <a:r>
              <a:rPr lang="de-DE" sz="2400" b="1" spc="25" dirty="0" smtClean="0">
                <a:solidFill>
                  <a:srgbClr val="231F20"/>
                </a:solidFill>
                <a:latin typeface="Arial"/>
                <a:cs typeface="Arial"/>
              </a:rPr>
              <a:t> des ÖPNV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116632"/>
            <a:ext cx="17367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tgoebler\AppData\Local\Microsoft\Windows\Temporary Internet Files\Content.Outlook\SDFQPWAH\Netzhierarchie_2018-09-05_GR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76" y="1916832"/>
            <a:ext cx="5262919" cy="479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7170430" y="2570008"/>
            <a:ext cx="870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sprintH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6614862" y="5157193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sprinti</a:t>
            </a:r>
            <a:endParaRPr lang="de-DE" dirty="0" smtClean="0"/>
          </a:p>
          <a:p>
            <a:pPr algn="ctr"/>
            <a:r>
              <a:rPr lang="de-DE" dirty="0" smtClean="0"/>
              <a:t>+</a:t>
            </a:r>
          </a:p>
          <a:p>
            <a:pPr algn="ctr"/>
            <a:r>
              <a:rPr lang="de-DE" dirty="0" err="1" smtClean="0"/>
              <a:t>MaaS</a:t>
            </a:r>
            <a:endParaRPr lang="de-DE" dirty="0"/>
          </a:p>
        </p:txBody>
      </p:sp>
      <p:sp>
        <p:nvSpPr>
          <p:cNvPr id="4" name="Pfeil nach rechts 3"/>
          <p:cNvSpPr/>
          <p:nvPr/>
        </p:nvSpPr>
        <p:spPr>
          <a:xfrm rot="10800000">
            <a:off x="6322674" y="5438838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 nach rechts 8"/>
          <p:cNvSpPr/>
          <p:nvPr/>
        </p:nvSpPr>
        <p:spPr>
          <a:xfrm rot="10800000">
            <a:off x="6326830" y="2570008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994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2649538" y="1396999"/>
            <a:ext cx="6276975" cy="4946651"/>
          </a:xfrm>
        </p:spPr>
        <p:txBody>
          <a:bodyPr/>
          <a:lstStyle/>
          <a:p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Einführung von </a:t>
            </a:r>
            <a:r>
              <a:rPr lang="de-DE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sprintH</a:t>
            </a: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-Linien</a:t>
            </a:r>
          </a:p>
          <a:p>
            <a:endParaRPr lang="de-DE" dirty="0"/>
          </a:p>
          <a:p>
            <a:pPr indent="177800">
              <a:buClr>
                <a:schemeClr val="tx2"/>
              </a:buClr>
              <a:buBlip>
                <a:blip r:embed="rId2"/>
              </a:buBlip>
              <a:defRPr/>
            </a:pPr>
            <a:endParaRPr lang="de-DE" dirty="0">
              <a:ea typeface="+mn-ea"/>
            </a:endParaRPr>
          </a:p>
          <a:p>
            <a:pPr indent="0">
              <a:buClr>
                <a:schemeClr val="tx2"/>
              </a:buClr>
              <a:defRPr/>
            </a:pPr>
            <a:endParaRPr lang="de-DE" dirty="0">
              <a:ea typeface="+mn-ea"/>
            </a:endParaRPr>
          </a:p>
          <a:p>
            <a:pPr indent="177800">
              <a:buClr>
                <a:schemeClr val="tx2"/>
              </a:buClr>
              <a:buBlip>
                <a:blip r:embed="rId2"/>
              </a:buBlip>
              <a:defRPr/>
            </a:pPr>
            <a:endParaRPr lang="de-DE" dirty="0">
              <a:ea typeface="+mn-ea"/>
            </a:endParaRPr>
          </a:p>
          <a:p>
            <a:pPr indent="0">
              <a:buClr>
                <a:schemeClr val="tx2"/>
              </a:buClr>
              <a:defRPr/>
            </a:pPr>
            <a:endParaRPr lang="de-DE" dirty="0">
              <a:ea typeface="+mn-ea"/>
            </a:endParaRP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sz="2400" b="1" dirty="0">
                <a:latin typeface="Arial" panose="020B0604020202020204" pitchFamily="34" charset="0"/>
                <a:ea typeface="ＭＳ Ｐゴシック" pitchFamily="-105" charset="-128"/>
                <a:cs typeface="Arial" panose="020B0604020202020204" pitchFamily="34" charset="0"/>
              </a:rPr>
              <a:t>Verbindungsebene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>
              <a:defRPr/>
            </a:pPr>
            <a:fld id="{F8BA86CD-BD27-5F48-B842-FA57DDDDEA77}" type="slidenum">
              <a:rPr lang="de-DE" smtClean="0"/>
              <a:pPr algn="r">
                <a:defRPr/>
              </a:pPr>
              <a:t>13</a:t>
            </a:fld>
            <a:r>
              <a:rPr lang="de-DE"/>
              <a:t>   </a:t>
            </a:r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214313" y="204786"/>
            <a:ext cx="2435225" cy="2632009"/>
            <a:chOff x="4018353" y="1901203"/>
            <a:chExt cx="4311259" cy="4311259"/>
          </a:xfrm>
        </p:grpSpPr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18353" y="1901203"/>
              <a:ext cx="4311259" cy="4311259"/>
            </a:xfrm>
            <a:prstGeom prst="rect">
              <a:avLst/>
            </a:prstGeom>
          </p:spPr>
        </p:pic>
        <p:sp>
          <p:nvSpPr>
            <p:cNvPr id="11" name="Text Box 23"/>
            <p:cNvSpPr txBox="1">
              <a:spLocks noChangeArrowheads="1"/>
            </p:cNvSpPr>
            <p:nvPr/>
          </p:nvSpPr>
          <p:spPr bwMode="auto">
            <a:xfrm>
              <a:off x="5392801" y="3517549"/>
              <a:ext cx="1548001" cy="1015663"/>
            </a:xfrm>
            <a:prstGeom prst="rect">
              <a:avLst/>
            </a:prstGeom>
            <a:solidFill>
              <a:srgbClr val="0062AC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de-DE" sz="1100" b="1" dirty="0">
                  <a:solidFill>
                    <a:schemeClr val="accent6"/>
                  </a:solidFill>
                  <a:latin typeface="Verdana" pitchFamily="34" charset="0"/>
                  <a:ea typeface="ヒラギノ角ゴ Pro W3" pitchFamily="-80" charset="-128"/>
                  <a:cs typeface="+mn-cs"/>
                </a:rPr>
                <a:t> </a:t>
              </a:r>
              <a:br>
                <a:rPr lang="de-DE" sz="1100" b="1" dirty="0">
                  <a:solidFill>
                    <a:schemeClr val="accent6"/>
                  </a:solidFill>
                  <a:latin typeface="Verdana" pitchFamily="34" charset="0"/>
                  <a:ea typeface="ヒラギノ角ゴ Pro W3" pitchFamily="-80" charset="-128"/>
                  <a:cs typeface="+mn-cs"/>
                </a:rPr>
              </a:br>
              <a:r>
                <a:rPr lang="de-DE" sz="1100" b="1" dirty="0" err="1">
                  <a:solidFill>
                    <a:schemeClr val="accent6"/>
                  </a:solidFill>
                  <a:latin typeface="Verdana" pitchFamily="34" charset="0"/>
                  <a:ea typeface="ヒラギノ角ゴ Pro W3" pitchFamily="-80" charset="-128"/>
                  <a:cs typeface="+mn-cs"/>
                </a:rPr>
                <a:t>sprintH</a:t>
              </a:r>
              <a:r>
                <a:rPr lang="de-DE" sz="1100" b="1" dirty="0">
                  <a:solidFill>
                    <a:schemeClr val="accent6"/>
                  </a:solidFill>
                  <a:latin typeface="Verdana" pitchFamily="34" charset="0"/>
                  <a:ea typeface="ヒラギノ角ゴ Pro W3" pitchFamily="-80" charset="-128"/>
                  <a:cs typeface="+mn-cs"/>
                </a:rPr>
                <a:t/>
              </a:r>
              <a:br>
                <a:rPr lang="de-DE" sz="1100" b="1" dirty="0">
                  <a:solidFill>
                    <a:schemeClr val="accent6"/>
                  </a:solidFill>
                  <a:latin typeface="Verdana" pitchFamily="34" charset="0"/>
                  <a:ea typeface="ヒラギノ角ゴ Pro W3" pitchFamily="-80" charset="-128"/>
                  <a:cs typeface="+mn-cs"/>
                </a:rPr>
              </a:br>
              <a:endParaRPr lang="de-DE" sz="1100" b="1" dirty="0">
                <a:solidFill>
                  <a:schemeClr val="accent6"/>
                </a:solidFill>
                <a:latin typeface="Verdana" pitchFamily="34" charset="0"/>
                <a:ea typeface="ヒラギノ角ゴ Pro W3" pitchFamily="-80" charset="-128"/>
                <a:cs typeface="+mn-cs"/>
              </a:endParaRPr>
            </a:p>
          </p:txBody>
        </p:sp>
      </p:grpSp>
      <p:pic>
        <p:nvPicPr>
          <p:cNvPr id="7" name="Grafik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5438" y="2107371"/>
            <a:ext cx="5630400" cy="4004844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 rot="997874">
            <a:off x="6259474" y="1083839"/>
            <a:ext cx="2520242" cy="584775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FF0000"/>
                </a:solidFill>
              </a:rPr>
              <a:t>Angebotsverbesserungen</a:t>
            </a:r>
          </a:p>
          <a:p>
            <a:r>
              <a:rPr lang="de-DE" sz="1600" dirty="0">
                <a:solidFill>
                  <a:srgbClr val="FF0000"/>
                </a:solidFill>
              </a:rPr>
              <a:t>Im Regionalbusverkehr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116632"/>
            <a:ext cx="17367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314" y="3336511"/>
            <a:ext cx="2432050" cy="304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54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2649538" y="1396999"/>
            <a:ext cx="6276975" cy="4946651"/>
          </a:xfrm>
        </p:spPr>
        <p:txBody>
          <a:bodyPr/>
          <a:lstStyle/>
          <a:p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Einführung</a:t>
            </a:r>
            <a:r>
              <a:rPr lang="de-DE" b="1" dirty="0"/>
              <a:t> </a:t>
            </a: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von </a:t>
            </a:r>
            <a:r>
              <a:rPr lang="de-DE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sprintH</a:t>
            </a: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-Linien</a:t>
            </a:r>
          </a:p>
          <a:p>
            <a:endParaRPr lang="de-DE" sz="1400" dirty="0"/>
          </a:p>
          <a:p>
            <a:pPr indent="177800">
              <a:buClr>
                <a:schemeClr val="tx2"/>
              </a:buClr>
              <a:buBlip>
                <a:blip r:embed="rId2"/>
              </a:buBlip>
              <a:defRPr/>
            </a:pPr>
            <a:r>
              <a:rPr lang="de-DE" sz="1500" dirty="0" err="1" smtClean="0">
                <a:ea typeface="+mn-ea"/>
              </a:rPr>
              <a:t>RegioSprinter</a:t>
            </a:r>
            <a:r>
              <a:rPr lang="de-DE" sz="1500" dirty="0" smtClean="0">
                <a:ea typeface="+mn-ea"/>
              </a:rPr>
              <a:t>-Linien 300, 500 und 700 sowie vier weitere Regionalbuslinien werden in ihrer Produktausprägung weiterentwickelt.</a:t>
            </a:r>
          </a:p>
          <a:p>
            <a:pPr indent="0">
              <a:buClr>
                <a:schemeClr val="tx2"/>
              </a:buClr>
              <a:defRPr/>
            </a:pPr>
            <a:endParaRPr lang="de-DE" sz="1500" dirty="0" smtClean="0">
              <a:ea typeface="+mn-ea"/>
            </a:endParaRPr>
          </a:p>
          <a:p>
            <a:pPr indent="177800">
              <a:buClr>
                <a:schemeClr val="tx2"/>
              </a:buClr>
              <a:buBlip>
                <a:blip r:embed="rId2"/>
              </a:buBlip>
              <a:defRPr/>
            </a:pPr>
            <a:r>
              <a:rPr lang="de-DE" sz="1500" dirty="0" smtClean="0">
                <a:ea typeface="+mn-ea"/>
              </a:rPr>
              <a:t>Stringenter, leicht merkbarer Takt, </a:t>
            </a:r>
            <a:r>
              <a:rPr lang="de-DE" sz="1500" dirty="0"/>
              <a:t>m</a:t>
            </a:r>
            <a:r>
              <a:rPr lang="de-DE" sz="1500" dirty="0" smtClean="0"/>
              <a:t>indestens </a:t>
            </a:r>
            <a:r>
              <a:rPr lang="de-DE" sz="1500" dirty="0"/>
              <a:t>Halbstundentakt</a:t>
            </a:r>
          </a:p>
          <a:p>
            <a:pPr indent="177800">
              <a:buClr>
                <a:schemeClr val="tx2"/>
              </a:buClr>
              <a:buBlip>
                <a:blip r:embed="rId2"/>
              </a:buBlip>
              <a:defRPr/>
            </a:pPr>
            <a:endParaRPr lang="de-DE" sz="1500" dirty="0" smtClean="0">
              <a:ea typeface="+mn-ea"/>
            </a:endParaRPr>
          </a:p>
          <a:p>
            <a:pPr indent="177800">
              <a:buClr>
                <a:schemeClr val="tx2"/>
              </a:buClr>
              <a:buBlip>
                <a:blip r:embed="rId2"/>
              </a:buBlip>
              <a:defRPr/>
            </a:pPr>
            <a:r>
              <a:rPr lang="de-DE" sz="1500" dirty="0" smtClean="0">
                <a:ea typeface="+mn-ea"/>
              </a:rPr>
              <a:t>direkte Linienführung in die Innenstadt oder an einen Stadtbahnendpunkt</a:t>
            </a:r>
          </a:p>
          <a:p>
            <a:pPr indent="0">
              <a:buClr>
                <a:schemeClr val="tx2"/>
              </a:buClr>
              <a:defRPr/>
            </a:pPr>
            <a:endParaRPr lang="de-DE" sz="1500" dirty="0" smtClean="0">
              <a:ea typeface="+mn-ea"/>
            </a:endParaRPr>
          </a:p>
          <a:p>
            <a:pPr indent="177800">
              <a:buClr>
                <a:schemeClr val="tx2"/>
              </a:buClr>
              <a:buBlip>
                <a:blip r:embed="rId2"/>
              </a:buBlip>
              <a:defRPr/>
            </a:pPr>
            <a:r>
              <a:rPr lang="de-DE" sz="1500" dirty="0" smtClean="0">
                <a:ea typeface="+mn-ea"/>
              </a:rPr>
              <a:t>Sukzessive Umsetzung  von besonderen Fahrzeugmerkmalen (TFT-Bildschirme, WLAN, USB-Steckdosen)</a:t>
            </a:r>
          </a:p>
          <a:p>
            <a:pPr indent="0">
              <a:buClr>
                <a:schemeClr val="tx2"/>
              </a:buClr>
              <a:defRPr/>
            </a:pPr>
            <a:endParaRPr lang="de-DE" sz="1500" dirty="0" smtClean="0">
              <a:ea typeface="+mn-ea"/>
            </a:endParaRPr>
          </a:p>
          <a:p>
            <a:pPr indent="177800">
              <a:buClr>
                <a:schemeClr val="tx2"/>
              </a:buClr>
              <a:buBlip>
                <a:blip r:embed="rId2"/>
              </a:buBlip>
              <a:defRPr/>
            </a:pPr>
            <a:r>
              <a:rPr lang="de-DE" sz="1500" dirty="0" smtClean="0">
                <a:ea typeface="+mn-ea"/>
              </a:rPr>
              <a:t>Mehrjähriges Ausbauprogramm: barrierefreie Haltestellen, dynamische Fahrgastinfo (DFI), DFI „light“</a:t>
            </a:r>
            <a:endParaRPr lang="de-DE" sz="1500" dirty="0">
              <a:ea typeface="+mn-ea"/>
            </a:endParaRPr>
          </a:p>
          <a:p>
            <a:pPr indent="0">
              <a:buClr>
                <a:schemeClr val="tx2"/>
              </a:buClr>
              <a:defRPr/>
            </a:pPr>
            <a:endParaRPr lang="de-DE" sz="1400" dirty="0">
              <a:ea typeface="+mn-ea"/>
            </a:endParaRPr>
          </a:p>
          <a:p>
            <a:pPr indent="0">
              <a:buClr>
                <a:schemeClr val="tx2"/>
              </a:buClr>
              <a:defRPr/>
            </a:pPr>
            <a:endParaRPr lang="de-DE" sz="1400" dirty="0">
              <a:ea typeface="+mn-ea"/>
            </a:endParaRPr>
          </a:p>
          <a:p>
            <a:endParaRPr lang="de-DE" sz="1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sz="2400" b="1" dirty="0" smtClean="0">
                <a:latin typeface="Arial" panose="020B0604020202020204" pitchFamily="34" charset="0"/>
                <a:ea typeface="ＭＳ Ｐゴシック" pitchFamily="-105" charset="-128"/>
                <a:cs typeface="Arial" panose="020B0604020202020204" pitchFamily="34" charset="0"/>
              </a:rPr>
              <a:t>Verbindungsebene</a:t>
            </a:r>
            <a:endParaRPr lang="de-DE" sz="2400" b="1" dirty="0">
              <a:latin typeface="Arial" panose="020B0604020202020204" pitchFamily="34" charset="0"/>
              <a:ea typeface="ＭＳ Ｐゴシック" pitchFamily="-105" charset="-128"/>
              <a:cs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BA86CD-BD27-5F48-B842-FA57DDDDEA77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</a:t>
            </a:r>
          </a:p>
        </p:txBody>
      </p:sp>
      <p:grpSp>
        <p:nvGrpSpPr>
          <p:cNvPr id="6" name="Gruppieren 5"/>
          <p:cNvGrpSpPr/>
          <p:nvPr/>
        </p:nvGrpSpPr>
        <p:grpSpPr>
          <a:xfrm>
            <a:off x="214313" y="204786"/>
            <a:ext cx="2435225" cy="2632009"/>
            <a:chOff x="4018353" y="1901203"/>
            <a:chExt cx="4311259" cy="4311259"/>
          </a:xfrm>
        </p:grpSpPr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18353" y="1901203"/>
              <a:ext cx="4311259" cy="4311259"/>
            </a:xfrm>
            <a:prstGeom prst="rect">
              <a:avLst/>
            </a:prstGeom>
          </p:spPr>
        </p:pic>
        <p:sp>
          <p:nvSpPr>
            <p:cNvPr id="11" name="Text Box 23"/>
            <p:cNvSpPr txBox="1">
              <a:spLocks noChangeArrowheads="1"/>
            </p:cNvSpPr>
            <p:nvPr/>
          </p:nvSpPr>
          <p:spPr bwMode="auto">
            <a:xfrm>
              <a:off x="5392801" y="3517549"/>
              <a:ext cx="1548001" cy="1015663"/>
            </a:xfrm>
            <a:prstGeom prst="rect">
              <a:avLst/>
            </a:prstGeom>
            <a:solidFill>
              <a:srgbClr val="0062AC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ヒラギノ角ゴ Pro W3" pitchFamily="-80" charset="-128"/>
                  <a:cs typeface="+mn-cs"/>
                </a:rPr>
                <a:t> </a:t>
              </a:r>
              <a:br>
                <a:rPr kumimoji="0" lang="de-DE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ヒラギノ角ゴ Pro W3" pitchFamily="-80" charset="-128"/>
                  <a:cs typeface="+mn-cs"/>
                </a:rPr>
              </a:br>
              <a:r>
                <a:rPr kumimoji="0" lang="de-DE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ヒラギノ角ゴ Pro W3" pitchFamily="-80" charset="-128"/>
                  <a:cs typeface="+mn-cs"/>
                </a:rPr>
                <a:t>sprintH</a:t>
              </a:r>
              <a:r>
                <a:rPr kumimoji="0" lang="de-DE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ヒラギノ角ゴ Pro W3" pitchFamily="-80" charset="-128"/>
                  <a:cs typeface="+mn-cs"/>
                </a:rPr>
                <a:t/>
              </a:r>
              <a:br>
                <a:rPr kumimoji="0" lang="de-DE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ヒラギノ角ゴ Pro W3" pitchFamily="-80" charset="-128"/>
                  <a:cs typeface="+mn-cs"/>
                </a:rPr>
              </a:br>
              <a:endPara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ヒラギノ角ゴ Pro W3" pitchFamily="-80" charset="-128"/>
                <a:cs typeface="+mn-cs"/>
              </a:endParaRPr>
            </a:p>
          </p:txBody>
        </p:sp>
      </p:grpSp>
      <p:sp>
        <p:nvSpPr>
          <p:cNvPr id="9" name="Textfeld 8"/>
          <p:cNvSpPr txBox="1"/>
          <p:nvPr/>
        </p:nvSpPr>
        <p:spPr>
          <a:xfrm rot="997874">
            <a:off x="5600095" y="1222335"/>
            <a:ext cx="3049233" cy="307777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-105" charset="0"/>
                <a:ea typeface="ＭＳ Ｐゴシック" pitchFamily="-105" charset="-128"/>
              </a:rPr>
              <a:t>Start zum Fahrplanwechsel 12/2019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-105" charset="0"/>
              <a:ea typeface="ＭＳ Ｐゴシック" pitchFamily="-105" charset="-128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116632"/>
            <a:ext cx="17367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314" y="3336511"/>
            <a:ext cx="2432050" cy="304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55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2649538" y="1397000"/>
            <a:ext cx="6276975" cy="4946650"/>
          </a:xfrm>
        </p:spPr>
        <p:txBody>
          <a:bodyPr/>
          <a:lstStyle/>
          <a:p>
            <a:pPr>
              <a:defRPr/>
            </a:pPr>
            <a:r>
              <a:rPr lang="de-DE" b="1" dirty="0">
                <a:ea typeface="+mn-ea"/>
              </a:rPr>
              <a:t>Städtischer Mindestbedienungsstandard</a:t>
            </a:r>
          </a:p>
          <a:p>
            <a:pPr>
              <a:defRPr/>
            </a:pPr>
            <a:endParaRPr lang="de-DE" b="1" dirty="0">
              <a:ea typeface="+mn-ea"/>
            </a:endParaRPr>
          </a:p>
          <a:p>
            <a:pPr>
              <a:defRPr/>
            </a:pPr>
            <a:r>
              <a:rPr lang="de-DE" sz="1500" dirty="0">
                <a:latin typeface="+mn-lt"/>
                <a:ea typeface="+mn-ea"/>
                <a:cs typeface="+mn-cs"/>
              </a:rPr>
              <a:t>Innerhalb der Landeshauptstadt Hannover und der zentralen Bereichen der Mittelzentren in der Region Hannover sollen in max. 500 m Luftlinie (Bus- und Bedarfsverkehr) bzw. in max. 750 m Luftlinie (Schienenverkehr) alle bedeutenden Siedlungsbereiche (mind. 250 EW) an eine Haltestelle mit einem ausreichenden Bedienungsangebot angebunden sein.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 anchor="b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88F00-B479-4F48-BB66-6234642C50F7}" type="slidenum"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</a:t>
            </a:r>
          </a:p>
        </p:txBody>
      </p:sp>
      <p:sp>
        <p:nvSpPr>
          <p:cNvPr id="7" name="Titel 2"/>
          <p:cNvSpPr>
            <a:spLocks noGrp="1"/>
          </p:cNvSpPr>
          <p:nvPr>
            <p:ph type="title"/>
          </p:nvPr>
        </p:nvSpPr>
        <p:spPr>
          <a:xfrm>
            <a:off x="2649538" y="204787"/>
            <a:ext cx="6280150" cy="1192211"/>
          </a:xfrm>
        </p:spPr>
        <p:txBody>
          <a:bodyPr/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Nahverkehrsplan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116632"/>
            <a:ext cx="17367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204787"/>
            <a:ext cx="2466108" cy="228810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36912"/>
            <a:ext cx="2449959" cy="367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76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2649538" y="1397000"/>
            <a:ext cx="6276975" cy="4946650"/>
          </a:xfrm>
        </p:spPr>
        <p:txBody>
          <a:bodyPr/>
          <a:lstStyle/>
          <a:p>
            <a:pPr>
              <a:defRPr/>
            </a:pPr>
            <a:r>
              <a:rPr lang="de-DE" b="1" dirty="0">
                <a:ea typeface="+mn-ea"/>
              </a:rPr>
              <a:t>Erfüllung Mindestbedienung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 anchor="b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88F00-B479-4F48-BB66-6234642C50F7}" type="slidenum"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</a:t>
            </a:r>
          </a:p>
        </p:txBody>
      </p:sp>
      <p:sp>
        <p:nvSpPr>
          <p:cNvPr id="7" name="Titel 2"/>
          <p:cNvSpPr>
            <a:spLocks noGrp="1"/>
          </p:cNvSpPr>
          <p:nvPr>
            <p:ph type="title"/>
          </p:nvPr>
        </p:nvSpPr>
        <p:spPr>
          <a:xfrm>
            <a:off x="2649538" y="204787"/>
            <a:ext cx="6280150" cy="1192211"/>
          </a:xfrm>
        </p:spPr>
        <p:txBody>
          <a:bodyPr/>
          <a:lstStyle/>
          <a:p>
            <a:r>
              <a:rPr lang="de-DE" dirty="0" smtClean="0"/>
              <a:t>Nahverkehrsplan 2020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6400" y="1883134"/>
            <a:ext cx="4514934" cy="418905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4801" y="5676499"/>
            <a:ext cx="1779778" cy="57355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 rot="790322">
            <a:off x="5685400" y="1152324"/>
            <a:ext cx="3137713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-105" charset="0"/>
                <a:ea typeface="ＭＳ Ｐゴシック" pitchFamily="-105" charset="-128"/>
              </a:rPr>
              <a:t>Angestrebt wird ein Zielerreichungsgrad von mindestens 90%!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116632"/>
            <a:ext cx="17367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95" y="1522677"/>
            <a:ext cx="2534163" cy="176230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96" y="3269115"/>
            <a:ext cx="2533244" cy="342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16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2649538" y="1397000"/>
            <a:ext cx="6276975" cy="4946650"/>
          </a:xfrm>
        </p:spPr>
        <p:txBody>
          <a:bodyPr/>
          <a:lstStyle/>
          <a:p>
            <a:pPr>
              <a:defRPr/>
            </a:pPr>
            <a:endParaRPr lang="de-DE" b="1" dirty="0" smtClean="0">
              <a:ea typeface="+mn-ea"/>
            </a:endParaRPr>
          </a:p>
          <a:p>
            <a:pPr>
              <a:defRPr/>
            </a:pPr>
            <a:endParaRPr lang="de-DE" b="1" dirty="0">
              <a:ea typeface="+mn-ea"/>
            </a:endParaRPr>
          </a:p>
          <a:p>
            <a:pPr>
              <a:defRPr/>
            </a:pPr>
            <a:endParaRPr lang="de-DE" b="1" dirty="0">
              <a:ea typeface="+mn-ea"/>
            </a:endParaRPr>
          </a:p>
          <a:p>
            <a:pPr>
              <a:defRPr/>
            </a:pPr>
            <a:r>
              <a:rPr lang="de-DE" sz="1500" dirty="0">
                <a:latin typeface="+mn-lt"/>
                <a:ea typeface="+mn-ea"/>
                <a:cs typeface="+mn-cs"/>
              </a:rPr>
              <a:t>Alle Ortsteile in der Region Hannover (ohne LHH) sollen zwischen ca. 05.00 – 23.00 Uhr mindestens alle zwei Stunden, zur Hauptverkehrszeit mindestens jede Stunde, an ihr Gemeinde- bzw. Stadtzentrum und an das Zentrum der Landeshauptstadt Hannover angebunden sein. Es wird ein </a:t>
            </a:r>
            <a:r>
              <a:rPr lang="de-DE" sz="15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Zielerreichungsgrad von 90 %</a:t>
            </a:r>
            <a:r>
              <a:rPr lang="de-DE" sz="1500" dirty="0">
                <a:latin typeface="+mn-lt"/>
                <a:ea typeface="+mn-ea"/>
                <a:cs typeface="+mn-cs"/>
              </a:rPr>
              <a:t> des genannten Standards angestrebt.</a:t>
            </a:r>
          </a:p>
        </p:txBody>
      </p:sp>
      <p:sp>
        <p:nvSpPr>
          <p:cNvPr id="7" name="Titel 2"/>
          <p:cNvSpPr>
            <a:spLocks noGrp="1"/>
          </p:cNvSpPr>
          <p:nvPr>
            <p:ph type="title"/>
          </p:nvPr>
        </p:nvSpPr>
        <p:spPr>
          <a:xfrm>
            <a:off x="2649538" y="204787"/>
            <a:ext cx="6280150" cy="1192211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Regionaler</a:t>
            </a:r>
            <a:r>
              <a:rPr lang="de-DE" sz="1800" dirty="0"/>
              <a:t> 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Mindestbedienungsstandard</a:t>
            </a:r>
            <a:r>
              <a:rPr lang="de-DE" sz="1800" dirty="0"/>
              <a:t/>
            </a:r>
            <a:br>
              <a:rPr lang="de-DE" sz="1800" dirty="0"/>
            </a:br>
            <a:endParaRPr lang="de-DE" sz="14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116632"/>
            <a:ext cx="17367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04786"/>
            <a:ext cx="2450671" cy="207208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02162"/>
            <a:ext cx="2646363" cy="132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09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2649538" y="1397000"/>
            <a:ext cx="6276975" cy="4946650"/>
          </a:xfrm>
        </p:spPr>
        <p:txBody>
          <a:bodyPr/>
          <a:lstStyle/>
          <a:p>
            <a:pPr>
              <a:defRPr/>
            </a:pPr>
            <a:r>
              <a:rPr lang="de-DE" b="1" dirty="0" smtClean="0">
                <a:ea typeface="+mn-ea"/>
              </a:rPr>
              <a:t>Nahezu vollständige Erfüllung der Mindestbedienung</a:t>
            </a:r>
            <a:endParaRPr lang="de-DE" b="1" dirty="0">
              <a:ea typeface="+mn-ea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 anchor="b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88F00-B479-4F48-BB66-6234642C50F7}" type="slidenum"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</a:t>
            </a:r>
          </a:p>
        </p:txBody>
      </p:sp>
      <p:sp>
        <p:nvSpPr>
          <p:cNvPr id="7" name="Titel 2"/>
          <p:cNvSpPr>
            <a:spLocks noGrp="1"/>
          </p:cNvSpPr>
          <p:nvPr>
            <p:ph type="title"/>
          </p:nvPr>
        </p:nvSpPr>
        <p:spPr>
          <a:xfrm>
            <a:off x="2649538" y="204787"/>
            <a:ext cx="6280150" cy="1192211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Regionaler</a:t>
            </a:r>
            <a:r>
              <a:rPr lang="de-DE" sz="1800" dirty="0"/>
              <a:t> </a:t>
            </a:r>
            <a:br>
              <a:rPr lang="de-DE" sz="1800" dirty="0"/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Mindestbedienungsstandard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4801" y="2064906"/>
            <a:ext cx="4270566" cy="361083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4801" y="5676499"/>
            <a:ext cx="1779778" cy="57355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 rot="790322">
            <a:off x="5571987" y="2173050"/>
            <a:ext cx="3137713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-105" charset="0"/>
                <a:ea typeface="ＭＳ Ｐゴシック" pitchFamily="-105" charset="-128"/>
              </a:rPr>
              <a:t>Angestrebt wird ein Zielerreichungsgrad von mindestens 90%!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116632"/>
            <a:ext cx="17367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02162"/>
            <a:ext cx="2646363" cy="132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84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116632"/>
            <a:ext cx="17367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platzhalter 1"/>
          <p:cNvSpPr txBox="1">
            <a:spLocks/>
          </p:cNvSpPr>
          <p:nvPr/>
        </p:nvSpPr>
        <p:spPr bwMode="auto">
          <a:xfrm>
            <a:off x="683568" y="2276872"/>
            <a:ext cx="7869237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itchFamily="34" charset="0"/>
              <a:buNone/>
            </a:pPr>
            <a:r>
              <a:rPr lang="de-DE" altLang="de-DE" sz="1400" i="1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Bedarfsgerechte und moderne Mobilitätskonzepte durch On-Demand-Mobilität für den ländlichen Raum</a:t>
            </a:r>
          </a:p>
        </p:txBody>
      </p:sp>
      <p:sp>
        <p:nvSpPr>
          <p:cNvPr id="7" name="Textplatzhalter 2"/>
          <p:cNvSpPr txBox="1">
            <a:spLocks/>
          </p:cNvSpPr>
          <p:nvPr/>
        </p:nvSpPr>
        <p:spPr bwMode="auto">
          <a:xfrm>
            <a:off x="761021" y="3140968"/>
            <a:ext cx="4332287" cy="212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de-DE" altLang="de-DE" sz="1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Steuerung und Optimierung von Fahrzeugeinsatz und –</a:t>
            </a:r>
            <a:r>
              <a:rPr lang="de-DE" altLang="de-DE" sz="1400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auslastung</a:t>
            </a:r>
            <a:endParaRPr lang="de-DE" altLang="de-DE" sz="14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179388" indent="-179388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endParaRPr lang="de-DE" altLang="de-DE" sz="14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179388" indent="-179388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de-DE" altLang="de-DE" sz="1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Buchbar auf allen Endgeräten </a:t>
            </a:r>
          </a:p>
          <a:p>
            <a:pPr marL="179388" indent="-179388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endParaRPr lang="de-DE" altLang="de-DE" sz="14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179388" indent="-179388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de-DE" altLang="de-DE" sz="1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Zahlbar online über gängige Zahlungsdienstleister</a:t>
            </a:r>
          </a:p>
          <a:p>
            <a:pPr marL="179388" indent="-179388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endParaRPr lang="de-DE" altLang="de-DE" sz="14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179388" indent="-179388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de-DE" altLang="de-DE" sz="1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Kurze Voranmeldezeiten </a:t>
            </a:r>
          </a:p>
          <a:p>
            <a:pPr marL="179388" indent="-179388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endParaRPr lang="de-DE" altLang="de-DE" sz="140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179388" indent="-179388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de-DE" altLang="de-DE" sz="1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Einbindung in den ÖPNV, Start Mitte 2021</a:t>
            </a:r>
          </a:p>
          <a:p>
            <a:pPr marL="179388" indent="-179388">
              <a:buFont typeface="Wingdings" pitchFamily="2" charset="2"/>
              <a:buChar char="§"/>
            </a:pPr>
            <a:endParaRPr lang="de-DE" altLang="de-DE" sz="14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179388" indent="-179388">
              <a:buFont typeface="AppleSDGothicNeo-Regular" charset="0"/>
              <a:buNone/>
            </a:pPr>
            <a:endParaRPr lang="de-DE" altLang="de-DE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179388" indent="-179388">
              <a:buFont typeface="AppleSDGothicNeo-Regular" charset="0"/>
              <a:buNone/>
            </a:pPr>
            <a:endParaRPr lang="de-DE" altLang="de-DE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8" name="Textplatzhalter 5"/>
          <p:cNvSpPr txBox="1">
            <a:spLocks/>
          </p:cNvSpPr>
          <p:nvPr/>
        </p:nvSpPr>
        <p:spPr>
          <a:xfrm>
            <a:off x="662398" y="1412776"/>
            <a:ext cx="7510001" cy="790575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57200">
              <a:defRPr/>
            </a:pPr>
            <a:r>
              <a:rPr lang="de-DE" altLang="de-DE" sz="2400" b="1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Verteilungsebene - On Demand-Mobilität</a:t>
            </a:r>
          </a:p>
          <a:p>
            <a:pPr algn="l" defTabSz="457200">
              <a:defRPr/>
            </a:pPr>
            <a:endParaRPr lang="de-DE" altLang="de-DE" sz="2400" b="1" dirty="0" smtClean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10" name="Grafik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5790" y="3105151"/>
            <a:ext cx="3672408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59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2635" y="0"/>
            <a:ext cx="17367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platzhalter 4"/>
          <p:cNvSpPr txBox="1">
            <a:spLocks/>
          </p:cNvSpPr>
          <p:nvPr/>
        </p:nvSpPr>
        <p:spPr>
          <a:xfrm>
            <a:off x="636587" y="1308479"/>
            <a:ext cx="5879630" cy="790575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57200">
              <a:defRPr/>
            </a:pPr>
            <a:r>
              <a:rPr lang="de-DE" altLang="de-DE" sz="2400" b="1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Rahmenbedingungen mitgestalten</a:t>
            </a:r>
          </a:p>
          <a:p>
            <a:pPr algn="l" defTabSz="457200">
              <a:defRPr/>
            </a:pPr>
            <a:endParaRPr lang="de-DE" altLang="de-DE" sz="2400" b="1" dirty="0" smtClean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827584" y="2276280"/>
            <a:ext cx="417646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Immer wieder: Kundenanforderungen in den Mittelpunkt </a:t>
            </a:r>
            <a:r>
              <a:rPr lang="de-DE" sz="1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stellen</a:t>
            </a: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de-DE" sz="140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Kooperation </a:t>
            </a:r>
            <a:r>
              <a:rPr lang="de-DE" sz="1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aller Verkehrsträger, Kommunen und der </a:t>
            </a:r>
            <a:r>
              <a:rPr lang="de-DE" sz="1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Politik </a:t>
            </a:r>
            <a:r>
              <a:rPr lang="de-DE" sz="1400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de-DE" sz="1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anose="05000000000000000000" pitchFamily="2" charset="2"/>
              </a:rPr>
              <a:t>Nahverkehrsplan/ Verkehrsentwicklungsplan</a:t>
            </a:r>
            <a:endParaRPr lang="de-DE" sz="1400" b="1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de-DE" sz="140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Finanzierungsmöglichkeiten </a:t>
            </a:r>
            <a:r>
              <a:rPr lang="de-DE" sz="1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durch </a:t>
            </a:r>
            <a:r>
              <a:rPr lang="de-DE" sz="1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Fördermittel</a:t>
            </a: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de-DE" sz="140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Offene </a:t>
            </a:r>
            <a:r>
              <a:rPr lang="de-DE" sz="1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Schnittstellen / weg von </a:t>
            </a:r>
            <a:r>
              <a:rPr lang="de-DE" sz="1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herstellergebundenen Systemen</a:t>
            </a: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de-DE" sz="140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Schaffung </a:t>
            </a:r>
            <a:r>
              <a:rPr lang="de-DE" sz="1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digitalisierter </a:t>
            </a:r>
            <a:r>
              <a:rPr lang="de-DE" sz="1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end-</a:t>
            </a:r>
            <a:r>
              <a:rPr lang="de-DE" sz="1400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to</a:t>
            </a:r>
            <a:r>
              <a:rPr lang="de-DE" sz="1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-end-Prozesse</a:t>
            </a: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de-DE" sz="140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Mobilität </a:t>
            </a:r>
            <a:r>
              <a:rPr lang="de-DE" sz="1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im Nahverkehr als individuelle Lösung für jede Reisekette - </a:t>
            </a:r>
            <a:r>
              <a:rPr lang="de-DE" sz="1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Ökologisch, </a:t>
            </a:r>
            <a:r>
              <a:rPr lang="de-DE" sz="1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ökonomisch und innovativ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2376472"/>
            <a:ext cx="3515018" cy="26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419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89638" y="1052736"/>
            <a:ext cx="6774650" cy="1143000"/>
          </a:xfrm>
        </p:spPr>
        <p:txBody>
          <a:bodyPr>
            <a:noAutofit/>
          </a:bodyPr>
          <a:lstStyle/>
          <a:p>
            <a:pPr algn="l"/>
            <a:r>
              <a:rPr lang="de-DE" altLang="de-DE" sz="2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Wo wollen wir hin? </a:t>
            </a:r>
            <a:br>
              <a:rPr lang="de-DE" altLang="de-DE" sz="2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de-DE" altLang="de-DE" sz="2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Verkehrslenkung – Multimodale Wegeketten </a:t>
            </a:r>
            <a:endParaRPr lang="de-DE" sz="2400" dirty="0"/>
          </a:p>
        </p:txBody>
      </p:sp>
      <p:sp>
        <p:nvSpPr>
          <p:cNvPr id="6" name="Inhaltsplatzhalter 4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3672408"/>
          </a:xfrm>
        </p:spPr>
        <p:txBody>
          <a:bodyPr/>
          <a:lstStyle/>
          <a:p>
            <a:pPr fontAlgn="auto">
              <a:lnSpc>
                <a:spcPts val="1701"/>
              </a:lnSpc>
              <a:spcBef>
                <a:spcPts val="0"/>
              </a:spcBef>
              <a:buFont typeface="Arial"/>
              <a:buNone/>
              <a:defRPr/>
            </a:pPr>
            <a:r>
              <a:rPr lang="de-DE" sz="14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Hannovers regionale Routeninfo für P+R</a:t>
            </a:r>
          </a:p>
          <a:p>
            <a:pPr fontAlgn="auto">
              <a:lnSpc>
                <a:spcPts val="1701"/>
              </a:lnSpc>
              <a:spcBef>
                <a:spcPts val="0"/>
              </a:spcBef>
              <a:buFont typeface="Arial"/>
              <a:buNone/>
              <a:defRPr/>
            </a:pPr>
            <a:endParaRPr lang="de-DE" sz="24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2" indent="-285750" fontAlgn="auto">
              <a:spcBef>
                <a:spcPts val="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Ausrüstung von P+R-Plätzen mit Sensoren zum Erfassen des Belegungsgrades</a:t>
            </a:r>
          </a:p>
          <a:p>
            <a:pPr marL="285750" lvl="2" indent="-285750" fontAlgn="auto">
              <a:spcBef>
                <a:spcPts val="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2" indent="-285750" fontAlgn="auto">
              <a:spcBef>
                <a:spcPts val="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Lenkung von Veranstaltungsverkehren zu den P+R-Anlagen mit direkter Information über die Parkplatzverfügbarkeit und Weiterfahrmöglichkeit im ÖPNV</a:t>
            </a:r>
          </a:p>
          <a:p>
            <a:pPr marL="285750" lvl="2" indent="-285750" fontAlgn="auto">
              <a:spcBef>
                <a:spcPts val="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2" indent="-285750" fontAlgn="auto">
              <a:spcBef>
                <a:spcPts val="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erfolgt über Datenübertragung an Navi oder App</a:t>
            </a:r>
          </a:p>
          <a:p>
            <a:pPr marL="285750" lvl="2" indent="-285750" fontAlgn="auto">
              <a:spcBef>
                <a:spcPts val="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2" indent="-285750" fontAlgn="auto">
              <a:spcBef>
                <a:spcPts val="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2" indent="-285750" fontAlgn="auto">
              <a:spcBef>
                <a:spcPts val="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2" indent="-285750" fontAlgn="auto">
              <a:spcBef>
                <a:spcPts val="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 fontAlgn="auto">
              <a:spcBef>
                <a:spcPts val="0"/>
              </a:spcBef>
              <a:buClr>
                <a:schemeClr val="tx2">
                  <a:lumMod val="60000"/>
                  <a:lumOff val="40000"/>
                </a:schemeClr>
              </a:buClr>
              <a:buNone/>
              <a:defRPr/>
            </a:pP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Förderprojekt des 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BMVI</a:t>
            </a:r>
            <a:endParaRPr 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 fontAlgn="auto">
              <a:spcBef>
                <a:spcPts val="0"/>
              </a:spcBef>
              <a:buClr>
                <a:schemeClr val="tx2">
                  <a:lumMod val="60000"/>
                  <a:lumOff val="40000"/>
                </a:schemeClr>
              </a:buClr>
              <a:buNone/>
              <a:defRPr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Laufzeit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02/2020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 fontAlgn="auto">
              <a:spcBef>
                <a:spcPts val="0"/>
              </a:spcBef>
              <a:buClr>
                <a:schemeClr val="tx2">
                  <a:lumMod val="60000"/>
                  <a:lumOff val="40000"/>
                </a:schemeClr>
              </a:buClr>
              <a:buNone/>
              <a:defRPr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Fördersumme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455.000 €</a:t>
            </a:r>
          </a:p>
          <a:p>
            <a:pPr marL="0" lvl="2" indent="0" fontAlgn="auto">
              <a:spcBef>
                <a:spcPts val="0"/>
              </a:spcBef>
              <a:buClr>
                <a:schemeClr val="tx2">
                  <a:lumMod val="60000"/>
                  <a:lumOff val="40000"/>
                </a:schemeClr>
              </a:buClr>
              <a:buNone/>
              <a:defRPr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Projektgesamtvolumen: 910.000 €</a:t>
            </a:r>
          </a:p>
          <a:p>
            <a:pPr marL="284400" lvl="2" indent="-284400" fontAlgn="auto">
              <a:spcBef>
                <a:spcPts val="0"/>
              </a:spcBef>
              <a:defRPr/>
            </a:pPr>
            <a:endParaRPr lang="de-DE" dirty="0" smtClean="0"/>
          </a:p>
          <a:p>
            <a:pPr marL="284400" lvl="2" indent="-284400" fontAlgn="auto">
              <a:spcBef>
                <a:spcPts val="0"/>
              </a:spcBef>
              <a:defRPr/>
            </a:pPr>
            <a:endParaRPr lang="de-DE" dirty="0"/>
          </a:p>
          <a:p>
            <a:pPr marL="284400" lvl="2" indent="-284400" fontAlgn="auto">
              <a:spcBef>
                <a:spcPts val="0"/>
              </a:spcBef>
              <a:defRPr/>
            </a:pPr>
            <a:endParaRPr lang="de-DE" dirty="0" smtClean="0"/>
          </a:p>
          <a:p>
            <a:pPr marL="284400" lvl="2" indent="-284400" fontAlgn="auto">
              <a:spcBef>
                <a:spcPts val="0"/>
              </a:spcBef>
              <a:defRPr/>
            </a:pPr>
            <a:endParaRPr lang="de-DE" dirty="0" smtClean="0"/>
          </a:p>
          <a:p>
            <a:pPr marL="284400" lvl="2" indent="-284400" fontAlgn="auto">
              <a:spcBef>
                <a:spcPts val="0"/>
              </a:spcBef>
              <a:defRPr/>
            </a:pPr>
            <a:endParaRPr lang="de-DE" sz="1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367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4653136"/>
            <a:ext cx="3010761" cy="164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940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4026" y="908720"/>
            <a:ext cx="6480720" cy="1143000"/>
          </a:xfrm>
        </p:spPr>
        <p:txBody>
          <a:bodyPr>
            <a:noAutofit/>
          </a:bodyPr>
          <a:lstStyle/>
          <a:p>
            <a:pPr algn="l"/>
            <a:r>
              <a:rPr lang="de-DE" sz="2400" dirty="0" smtClean="0">
                <a:latin typeface="Arial" charset="0"/>
                <a:cs typeface="Arial" charset="0"/>
              </a:rPr>
              <a:t>Verkehrsmanagement </a:t>
            </a:r>
            <a:br>
              <a:rPr lang="de-DE" sz="2400" dirty="0" smtClean="0">
                <a:latin typeface="Arial" charset="0"/>
                <a:cs typeface="Arial" charset="0"/>
              </a:rPr>
            </a:br>
            <a:r>
              <a:rPr lang="de-DE" sz="2400" b="1" dirty="0" smtClean="0">
                <a:latin typeface="Arial" charset="0"/>
                <a:cs typeface="Arial" charset="0"/>
              </a:rPr>
              <a:t>Harri - P+R</a:t>
            </a:r>
            <a:endParaRPr lang="de-DE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125648"/>
            <a:ext cx="7632848" cy="4269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116632"/>
            <a:ext cx="17367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154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1923" y="6304"/>
            <a:ext cx="17367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759841"/>
            <a:ext cx="5940398" cy="1084982"/>
          </a:xfrm>
        </p:spPr>
        <p:txBody>
          <a:bodyPr>
            <a:noAutofit/>
          </a:bodyPr>
          <a:lstStyle/>
          <a:p>
            <a:pPr algn="l"/>
            <a:r>
              <a:rPr lang="de-DE" sz="2400" dirty="0" smtClean="0">
                <a:latin typeface="Arial" charset="0"/>
                <a:cs typeface="Arial" charset="0"/>
              </a:rPr>
              <a:t>Radverkehrsförderung</a:t>
            </a:r>
            <a:br>
              <a:rPr lang="de-DE" sz="2400" dirty="0" smtClean="0">
                <a:latin typeface="Arial" charset="0"/>
                <a:cs typeface="Arial" charset="0"/>
              </a:rPr>
            </a:br>
            <a:r>
              <a:rPr lang="de-DE" sz="2400" dirty="0" smtClean="0">
                <a:latin typeface="Arial" charset="0"/>
                <a:cs typeface="Arial" charset="0"/>
              </a:rPr>
              <a:t>Verknüpfen ÖPNV + Rad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844823"/>
            <a:ext cx="8229600" cy="2520281"/>
          </a:xfrm>
        </p:spPr>
        <p:txBody>
          <a:bodyPr/>
          <a:lstStyle/>
          <a:p>
            <a:pPr fontAlgn="auto">
              <a:lnSpc>
                <a:spcPts val="1701"/>
              </a:lnSpc>
              <a:spcBef>
                <a:spcPts val="0"/>
              </a:spcBef>
              <a:buFont typeface="Arial"/>
              <a:buNone/>
              <a:defRPr/>
            </a:pPr>
            <a:endParaRPr lang="de-DE" sz="2000" dirty="0" smtClean="0"/>
          </a:p>
          <a:p>
            <a:pPr fontAlgn="auto">
              <a:lnSpc>
                <a:spcPts val="1701"/>
              </a:lnSpc>
              <a:spcBef>
                <a:spcPts val="0"/>
              </a:spcBef>
              <a:buFont typeface="Arial"/>
              <a:buNone/>
              <a:defRPr/>
            </a:pPr>
            <a:r>
              <a:rPr lang="de-DE" sz="1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Bike+Ride</a:t>
            </a:r>
            <a:r>
              <a:rPr lang="de-DE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fontAlgn="auto">
              <a:lnSpc>
                <a:spcPts val="1701"/>
              </a:lnSpc>
              <a:spcBef>
                <a:spcPts val="0"/>
              </a:spcBef>
              <a:buFont typeface="Arial"/>
              <a:buNone/>
              <a:defRPr/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2" indent="-285750" fontAlgn="auto">
              <a:spcBef>
                <a:spcPts val="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kapazitätsorientierte Erweiterung komfortabler und sicherer Abstellanlagen </a:t>
            </a:r>
          </a:p>
          <a:p>
            <a:pPr marL="0" lvl="2" indent="0" fontAlgn="auto">
              <a:spcBef>
                <a:spcPts val="0"/>
              </a:spcBef>
              <a:buClr>
                <a:schemeClr val="tx2">
                  <a:lumMod val="60000"/>
                  <a:lumOff val="40000"/>
                </a:schemeClr>
              </a:buClr>
              <a:buNone/>
              <a:defRPr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Bahn+Bus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 fontAlgn="auto">
              <a:spcBef>
                <a:spcPts val="0"/>
              </a:spcBef>
              <a:buClr>
                <a:schemeClr val="tx2">
                  <a:lumMod val="60000"/>
                  <a:lumOff val="40000"/>
                </a:schemeClr>
              </a:buClr>
              <a:buNone/>
              <a:defRPr/>
            </a:pP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 fontAlgn="auto">
              <a:spcBef>
                <a:spcPts val="0"/>
              </a:spcBef>
              <a:buClr>
                <a:schemeClr val="tx2">
                  <a:lumMod val="60000"/>
                  <a:lumOff val="40000"/>
                </a:schemeClr>
              </a:buClr>
              <a:buNone/>
              <a:defRPr/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2" indent="-285750" fontAlgn="auto">
              <a:spcBef>
                <a:spcPts val="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NRVP-Projekt „</a:t>
            </a:r>
            <a:r>
              <a:rPr lang="de-DE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Bike+Ride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 2.0“</a:t>
            </a:r>
          </a:p>
          <a:p>
            <a:pPr marL="449262" lvl="3" indent="-285750" fontAlgn="auto"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Erstellung eines Modulkatalogs</a:t>
            </a:r>
          </a:p>
          <a:p>
            <a:pPr marL="449262" lvl="3" indent="-285750" fontAlgn="auto"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Bau von Modellanlagen (Langenhagen)</a:t>
            </a:r>
          </a:p>
          <a:p>
            <a:pPr marL="449262" lvl="3" indent="-285750" fontAlgn="auto"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Digitalisierung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Zugangssystem</a:t>
            </a:r>
          </a:p>
          <a:p>
            <a:pPr marL="449262" lvl="3" indent="-285750" fontAlgn="auto"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6401" r="1676" b="14600"/>
          <a:stretch/>
        </p:blipFill>
        <p:spPr bwMode="auto">
          <a:xfrm>
            <a:off x="842161" y="4437112"/>
            <a:ext cx="8087411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1844823"/>
            <a:ext cx="950913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303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1923" y="6304"/>
            <a:ext cx="17367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759841"/>
            <a:ext cx="5940398" cy="1084982"/>
          </a:xfrm>
        </p:spPr>
        <p:txBody>
          <a:bodyPr>
            <a:noAutofit/>
          </a:bodyPr>
          <a:lstStyle/>
          <a:p>
            <a:pPr algn="l"/>
            <a:r>
              <a:rPr lang="de-DE" sz="2400" dirty="0" smtClean="0">
                <a:latin typeface="Arial" charset="0"/>
                <a:cs typeface="Arial" charset="0"/>
              </a:rPr>
              <a:t>Radverkehrsförderung</a:t>
            </a:r>
            <a:br>
              <a:rPr lang="de-DE" sz="2400" dirty="0" smtClean="0">
                <a:latin typeface="Arial" charset="0"/>
                <a:cs typeface="Arial" charset="0"/>
              </a:rPr>
            </a:br>
            <a:r>
              <a:rPr lang="de-DE" sz="2400" dirty="0" smtClean="0">
                <a:latin typeface="Arial" charset="0"/>
                <a:cs typeface="Arial" charset="0"/>
              </a:rPr>
              <a:t>Verknüpfen ÖPNV + Rad</a:t>
            </a:r>
            <a:endParaRPr lang="de-DE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1844823"/>
            <a:ext cx="950913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" y="1844823"/>
            <a:ext cx="6566623" cy="4872802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971600" y="5301208"/>
            <a:ext cx="6343652" cy="10849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b="1" dirty="0" smtClean="0">
                <a:latin typeface="Arial" charset="0"/>
                <a:cs typeface="Arial" charset="0"/>
              </a:rPr>
              <a:t>Automatisiertes Parkhaus in Wunstorf, Bau 2021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327227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8055" y="116632"/>
            <a:ext cx="17367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platzhalter 1"/>
          <p:cNvSpPr txBox="1">
            <a:spLocks/>
          </p:cNvSpPr>
          <p:nvPr/>
        </p:nvSpPr>
        <p:spPr bwMode="auto">
          <a:xfrm>
            <a:off x="636587" y="1983811"/>
            <a:ext cx="7869237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itchFamily="34" charset="0"/>
              <a:buNone/>
            </a:pPr>
            <a:r>
              <a:rPr lang="de-DE" altLang="de-DE" sz="1400" i="1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Der Kunde im Mittelpunkt vernetzter Mobilität aus einer Hand</a:t>
            </a:r>
            <a:endParaRPr lang="de-DE" altLang="de-DE" i="1" dirty="0" smtClean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7" name="Textplatzhalter 2"/>
          <p:cNvSpPr txBox="1">
            <a:spLocks/>
          </p:cNvSpPr>
          <p:nvPr/>
        </p:nvSpPr>
        <p:spPr bwMode="auto">
          <a:xfrm>
            <a:off x="683568" y="2708920"/>
            <a:ext cx="5440362" cy="297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de-DE" altLang="de-DE" sz="1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Servicequalität durch Echtzeit-Fahrgastinformation und Störfallauskünfte</a:t>
            </a:r>
          </a:p>
          <a:p>
            <a:pPr marL="179388" indent="-179388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endParaRPr lang="de-DE" altLang="de-DE" sz="14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179388" indent="-179388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de-DE" altLang="de-DE" sz="1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Intermodalität: Einbindung von On-Demand-Verkehren, </a:t>
            </a:r>
            <a:r>
              <a:rPr lang="de-DE" altLang="de-DE" sz="1400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Carsharing</a:t>
            </a:r>
            <a:r>
              <a:rPr lang="de-DE" altLang="de-DE" sz="1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, Taxen, Radverkehr </a:t>
            </a:r>
          </a:p>
          <a:p>
            <a:pPr marL="179388" indent="-179388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endParaRPr lang="de-DE" altLang="de-DE" sz="14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179388" indent="-179388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de-DE" altLang="de-DE" sz="1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Information über verkehrsträgerübergreifende Anschlusssicherung</a:t>
            </a:r>
          </a:p>
          <a:p>
            <a:pPr marL="179388" indent="-179388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endParaRPr lang="de-DE" altLang="de-DE" sz="14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179388" indent="-179388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de-DE" altLang="de-DE" sz="1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Integration von </a:t>
            </a:r>
            <a:r>
              <a:rPr lang="de-DE" altLang="de-DE" sz="1400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Social</a:t>
            </a:r>
            <a:r>
              <a:rPr lang="de-DE" altLang="de-DE" sz="1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Media</a:t>
            </a:r>
          </a:p>
          <a:p>
            <a:pPr marL="179388" indent="-179388">
              <a:buFont typeface="Wingdings" pitchFamily="2" charset="2"/>
              <a:buChar char="§"/>
            </a:pPr>
            <a:endParaRPr lang="de-DE" altLang="de-DE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179388" indent="-179388">
              <a:buFont typeface="AppleSDGothicNeo-Regular" charset="0"/>
              <a:buNone/>
            </a:pPr>
            <a:endParaRPr lang="de-DE" altLang="de-DE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179388" indent="-179388">
              <a:buFont typeface="AppleSDGothicNeo-Regular" charset="0"/>
              <a:buNone/>
            </a:pPr>
            <a:endParaRPr lang="de-DE" altLang="de-DE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8" name="Textplatzhalter 5"/>
          <p:cNvSpPr txBox="1">
            <a:spLocks/>
          </p:cNvSpPr>
          <p:nvPr/>
        </p:nvSpPr>
        <p:spPr>
          <a:xfrm>
            <a:off x="636588" y="723900"/>
            <a:ext cx="7869237" cy="790575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57200">
              <a:defRPr/>
            </a:pPr>
            <a:r>
              <a:rPr lang="de-DE" altLang="de-DE" sz="2400" b="1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Mobilitätsplattform</a:t>
            </a:r>
            <a:br>
              <a:rPr lang="de-DE" altLang="de-DE" sz="2400" b="1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de-DE" altLang="de-DE" sz="2400" b="1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für Auskunft, Buchung und Bezahlung</a:t>
            </a:r>
          </a:p>
          <a:p>
            <a:pPr defTabSz="457200">
              <a:defRPr/>
            </a:pPr>
            <a:endParaRPr lang="de-DE" altLang="de-DE" sz="1800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9" name="Picture 7" descr="C:\Users\genieman\AppData\Local\Microsoft\Windows\Temporary Internet Files\Content.Outlook\CEP0KNPA\regiobus-6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2842827"/>
            <a:ext cx="219392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192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8055" y="116632"/>
            <a:ext cx="17367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platzhalter 1"/>
          <p:cNvSpPr txBox="1">
            <a:spLocks/>
          </p:cNvSpPr>
          <p:nvPr/>
        </p:nvSpPr>
        <p:spPr bwMode="auto">
          <a:xfrm>
            <a:off x="627835" y="2217737"/>
            <a:ext cx="7869237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itchFamily="34" charset="0"/>
              <a:buNone/>
            </a:pPr>
            <a:r>
              <a:rPr lang="de-DE" altLang="de-DE" sz="1400" i="1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Der Kunde im Mittelpunkt vernetzter Mobilität aus einer Hand</a:t>
            </a:r>
          </a:p>
        </p:txBody>
      </p:sp>
      <p:sp>
        <p:nvSpPr>
          <p:cNvPr id="7" name="Textplatzhalter 2"/>
          <p:cNvSpPr txBox="1">
            <a:spLocks/>
          </p:cNvSpPr>
          <p:nvPr/>
        </p:nvSpPr>
        <p:spPr bwMode="auto">
          <a:xfrm>
            <a:off x="636588" y="3068960"/>
            <a:ext cx="7349829" cy="275656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defTabSz="45720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  <a:defRPr/>
            </a:pPr>
            <a:r>
              <a:rPr lang="de-DE" altLang="de-DE" sz="1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Einführung weiterer Zahlungswege</a:t>
            </a:r>
          </a:p>
          <a:p>
            <a:pPr marL="179388" indent="-179388" defTabSz="45720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  <a:defRPr/>
            </a:pPr>
            <a:endParaRPr lang="de-DE" altLang="de-DE" sz="14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179388" indent="-179388" defTabSz="45720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  <a:defRPr/>
            </a:pPr>
            <a:r>
              <a:rPr lang="de-DE" altLang="de-DE" sz="1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exklusiver Online-Tarifangebote (veranstaltungs-, kalenderbezogene </a:t>
            </a:r>
            <a:r>
              <a:rPr lang="de-DE" altLang="de-DE" sz="1400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AktionsTickets</a:t>
            </a:r>
            <a:r>
              <a:rPr lang="de-DE" altLang="de-DE" sz="1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)</a:t>
            </a:r>
          </a:p>
          <a:p>
            <a:pPr marL="179388" indent="-179388" defTabSz="45720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  <a:defRPr/>
            </a:pPr>
            <a:endParaRPr lang="de-DE" altLang="de-DE" sz="14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179388" indent="-179388" defTabSz="45720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  <a:defRPr/>
            </a:pPr>
            <a:r>
              <a:rPr lang="de-DE" altLang="de-DE" sz="1400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Self</a:t>
            </a:r>
            <a:r>
              <a:rPr lang="de-DE" altLang="de-DE" sz="1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-Service-Portale für Abonnenten und Großkunden</a:t>
            </a:r>
          </a:p>
          <a:p>
            <a:pPr marL="179388" indent="-179388" defTabSz="45720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  <a:defRPr/>
            </a:pPr>
            <a:endParaRPr lang="de-DE" altLang="de-DE" sz="14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179388" indent="-179388" defTabSz="45720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  <a:defRPr/>
            </a:pPr>
            <a:r>
              <a:rPr lang="de-DE" altLang="de-DE" sz="1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Etablierung eines CRM-Systems (Customer </a:t>
            </a:r>
            <a:r>
              <a:rPr lang="de-DE" altLang="de-DE" sz="1400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Relationship</a:t>
            </a:r>
            <a:r>
              <a:rPr lang="de-DE" altLang="de-DE" sz="1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altLang="de-DE" sz="1400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Mangement</a:t>
            </a:r>
            <a:r>
              <a:rPr lang="de-DE" altLang="de-DE" sz="1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)</a:t>
            </a:r>
          </a:p>
          <a:p>
            <a:pPr marL="179388" indent="-179388" defTabSz="45720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  <a:defRPr/>
            </a:pPr>
            <a:endParaRPr lang="de-DE" altLang="de-DE" sz="14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179388" indent="-179388" defTabSz="45720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  <a:defRPr/>
            </a:pPr>
            <a:r>
              <a:rPr lang="de-DE" altLang="de-DE" sz="1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Kontinuierliche Verbesserung der Technik (u.a. Usability, Verfügbarkeit)</a:t>
            </a:r>
          </a:p>
          <a:p>
            <a:pPr marL="0" indent="0" defTabSz="457200">
              <a:buClr>
                <a:schemeClr val="tx2">
                  <a:lumMod val="60000"/>
                  <a:lumOff val="40000"/>
                </a:schemeClr>
              </a:buClr>
              <a:buFont typeface="Wingdings" charset="2"/>
              <a:buNone/>
              <a:defRPr/>
            </a:pPr>
            <a:endParaRPr lang="de-DE" altLang="de-DE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179388" indent="-179388" defTabSz="457200">
              <a:buFont typeface="AppleSDGothicNeo-Regular" charset="0"/>
              <a:buNone/>
              <a:defRPr/>
            </a:pPr>
            <a:endParaRPr lang="de-DE" altLang="de-DE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179388" indent="-179388" defTabSz="457200">
              <a:buFont typeface="AppleSDGothicNeo-Regular" charset="0"/>
              <a:buNone/>
              <a:defRPr/>
            </a:pPr>
            <a:endParaRPr lang="de-DE" altLang="de-DE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8" name="Textplatzhalter 5"/>
          <p:cNvSpPr txBox="1">
            <a:spLocks/>
          </p:cNvSpPr>
          <p:nvPr/>
        </p:nvSpPr>
        <p:spPr>
          <a:xfrm>
            <a:off x="636587" y="980728"/>
            <a:ext cx="7869237" cy="790575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57200">
              <a:defRPr/>
            </a:pPr>
            <a:r>
              <a:rPr lang="de-DE" altLang="de-DE" sz="2400" b="1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Mobilitätsplattform</a:t>
            </a:r>
            <a:br>
              <a:rPr lang="de-DE" altLang="de-DE" sz="2400" b="1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de-DE" altLang="de-DE" sz="2400" b="1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für </a:t>
            </a:r>
            <a:r>
              <a:rPr lang="de-DE" altLang="de-DE" sz="2400" b="1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Auskunft</a:t>
            </a:r>
            <a:r>
              <a:rPr lang="de-DE" altLang="de-DE" sz="2400" b="1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, Buchung und Bezahlung</a:t>
            </a:r>
          </a:p>
          <a:p>
            <a:pPr defTabSz="457200">
              <a:defRPr/>
            </a:pPr>
            <a:endParaRPr lang="de-DE" altLang="de-DE" dirty="0" smtClean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35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5"/>
          <p:cNvSpPr txBox="1">
            <a:spLocks/>
          </p:cNvSpPr>
          <p:nvPr/>
        </p:nvSpPr>
        <p:spPr>
          <a:xfrm>
            <a:off x="323528" y="1103672"/>
            <a:ext cx="6984776" cy="536575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57200">
              <a:defRPr/>
            </a:pPr>
            <a:r>
              <a:rPr lang="de-DE" altLang="de-DE" sz="2400" b="1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Umstellung der Antriebstechnologien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584176" cy="97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platzhalter 2"/>
          <p:cNvSpPr txBox="1">
            <a:spLocks/>
          </p:cNvSpPr>
          <p:nvPr/>
        </p:nvSpPr>
        <p:spPr bwMode="auto">
          <a:xfrm>
            <a:off x="315843" y="3068960"/>
            <a:ext cx="4824535" cy="203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de-DE" altLang="de-DE" sz="1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In Abhängigkeit von Förderung plant regiobus die Anschaffung von 15 Elektrobussen </a:t>
            </a:r>
            <a:br>
              <a:rPr lang="de-DE" altLang="de-DE" sz="1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de-DE" altLang="de-DE" sz="1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mit entsprechender Ladeinfrastruktur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de-DE" altLang="de-DE" sz="140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de-DE" altLang="de-DE" sz="1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Nicht auf allen Buslinien sind Elektrobusse möglich, parallel prüft regiobus den Einsatz von Wasserstofftechnik mit Brennstoffzellenantrieb als Alternative zur fossilen Brennstofftechnik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de-DE" altLang="de-DE" sz="14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179388" indent="-179388">
              <a:buFont typeface="AppleSDGothicNeo-Regular" charset="0"/>
              <a:buNone/>
            </a:pPr>
            <a:endParaRPr lang="de-DE" altLang="de-DE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179388" indent="-179388">
              <a:buFont typeface="AppleSDGothicNeo-Regular" charset="0"/>
              <a:buNone/>
            </a:pPr>
            <a:endParaRPr lang="de-DE" altLang="de-DE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0" name="Textplatzhalter 1"/>
          <p:cNvSpPr txBox="1">
            <a:spLocks/>
          </p:cNvSpPr>
          <p:nvPr/>
        </p:nvSpPr>
        <p:spPr bwMode="auto">
          <a:xfrm>
            <a:off x="323528" y="1916832"/>
            <a:ext cx="7869237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itchFamily="34" charset="0"/>
              <a:buNone/>
            </a:pPr>
            <a:r>
              <a:rPr lang="de-DE" altLang="de-DE" sz="1400" i="1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Elektromobilität, Wasserstofftechnik, Autonomes Fahren – </a:t>
            </a:r>
          </a:p>
          <a:p>
            <a:pPr algn="l">
              <a:buFont typeface="Arial" pitchFamily="34" charset="0"/>
              <a:buNone/>
            </a:pPr>
            <a:r>
              <a:rPr lang="de-DE" altLang="de-DE" sz="1400" i="1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auch für Regionalverkehr möglich und sinnvoll</a:t>
            </a:r>
          </a:p>
        </p:txBody>
      </p:sp>
      <p:pic>
        <p:nvPicPr>
          <p:cNvPr id="2050" name="Picture 2" descr="Bildergebnis für elektrobuss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2402607"/>
            <a:ext cx="3497617" cy="248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platzhalter 2"/>
          <p:cNvSpPr txBox="1">
            <a:spLocks/>
          </p:cNvSpPr>
          <p:nvPr/>
        </p:nvSpPr>
        <p:spPr bwMode="auto">
          <a:xfrm>
            <a:off x="338796" y="4912868"/>
            <a:ext cx="8344543" cy="129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de-DE" altLang="de-DE" sz="14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de-DE" altLang="de-DE" sz="1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Pilotlinie für einen autonomen Busbetrieb im Forschungsprojekt der Region Hannover und weiteren Projektpartnern – frühzeitig bereit sein für autonome öffentliche Verkehre</a:t>
            </a:r>
          </a:p>
        </p:txBody>
      </p:sp>
    </p:spTree>
    <p:extLst>
      <p:ext uri="{BB962C8B-B14F-4D97-AF65-F5344CB8AC3E}">
        <p14:creationId xmlns:p14="http://schemas.microsoft.com/office/powerpoint/2010/main" val="89490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2635" y="0"/>
            <a:ext cx="17367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platzhalter 4"/>
          <p:cNvSpPr txBox="1">
            <a:spLocks/>
          </p:cNvSpPr>
          <p:nvPr/>
        </p:nvSpPr>
        <p:spPr>
          <a:xfrm>
            <a:off x="3419872" y="3898464"/>
            <a:ext cx="4968552" cy="1258727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57200">
              <a:defRPr/>
            </a:pPr>
            <a:r>
              <a:rPr lang="de-DE" altLang="de-DE" sz="2800" b="1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… für Ihre Aufmerksamkeit!</a:t>
            </a:r>
          </a:p>
          <a:p>
            <a:pPr algn="l" defTabSz="457200">
              <a:defRPr/>
            </a:pPr>
            <a:endParaRPr lang="de-DE" altLang="de-DE" sz="2800" b="1" dirty="0" smtClean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2035049"/>
            <a:ext cx="5364832" cy="1871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237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5987008" cy="868958"/>
          </a:xfrm>
        </p:spPr>
        <p:txBody>
          <a:bodyPr>
            <a:normAutofit fontScale="90000"/>
          </a:bodyPr>
          <a:lstStyle/>
          <a:p>
            <a:pPr marL="0" indent="0" defTabSz="457200">
              <a:defRPr/>
            </a:pPr>
            <a:r>
              <a:rPr lang="de-DE" altLang="de-DE" sz="27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de-DE" altLang="de-DE" sz="27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de-DE" altLang="de-DE" sz="27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umweltfreundlich </a:t>
            </a:r>
            <a:r>
              <a:rPr lang="de-DE" altLang="de-DE" sz="2700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– digital – vernetzt –  </a:t>
            </a:r>
            <a:br>
              <a:rPr lang="de-DE" altLang="de-DE" sz="2700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de-DE" altLang="de-DE" sz="2700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Herausforderungen für den ÖPNV</a:t>
            </a:r>
            <a:r>
              <a:rPr lang="de-DE" altLang="de-DE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de-DE" altLang="de-DE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endParaRPr lang="de-DE" dirty="0"/>
          </a:p>
        </p:txBody>
      </p:sp>
      <p:pic>
        <p:nvPicPr>
          <p:cNvPr id="4" name="Picture 7" descr="H:\Documents\1 2019_01_11\Fotos\regiobus Bildpool (2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2132856"/>
            <a:ext cx="2376264" cy="176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platzhalter 2"/>
          <p:cNvSpPr txBox="1">
            <a:spLocks/>
          </p:cNvSpPr>
          <p:nvPr/>
        </p:nvSpPr>
        <p:spPr bwMode="auto">
          <a:xfrm>
            <a:off x="685833" y="4241324"/>
            <a:ext cx="7761932" cy="18519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buFont typeface="Wingdings" charset="2"/>
              <a:buNone/>
              <a:defRPr/>
            </a:pPr>
            <a:r>
              <a:rPr lang="de-DE" altLang="de-DE" sz="1800" b="1" spc="-1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  <a:cs typeface="Arial" pitchFamily="34" charset="0"/>
              </a:rPr>
              <a:t>Herausforderungen </a:t>
            </a:r>
            <a:r>
              <a:rPr lang="de-DE" altLang="de-DE" sz="1800" b="1" spc="-1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  <a:cs typeface="Arial" pitchFamily="34" charset="0"/>
              </a:rPr>
              <a:t>für die Zukunft durch </a:t>
            </a:r>
          </a:p>
          <a:p>
            <a:pPr marL="848700" lvl="1" defTabSz="4572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de-DE" altLang="de-DE" sz="1800" b="1" spc="-1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  <a:cs typeface="Arial" pitchFamily="34" charset="0"/>
              </a:rPr>
              <a:t>Umstellung auf umweltfreundliche Antriebstechnologien für den Regionalverkehr</a:t>
            </a:r>
          </a:p>
          <a:p>
            <a:pPr marL="848700" lvl="1" defTabSz="4572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de-DE" altLang="de-DE" sz="1800" b="1" spc="-1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  <a:cs typeface="Arial" pitchFamily="34" charset="0"/>
              </a:rPr>
              <a:t>Digitalisierung von Angeboten und Prozessen zur betrieblichen Steuerung und Verkehrsplanung</a:t>
            </a:r>
          </a:p>
          <a:p>
            <a:pPr marL="848700" lvl="1" defTabSz="4572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de-DE" altLang="de-DE" sz="1800" b="1" spc="-1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  <a:cs typeface="Arial" pitchFamily="34" charset="0"/>
              </a:rPr>
              <a:t>Vernetzte Mobilität maßgeschneidert und serviceorientiert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116632"/>
            <a:ext cx="17367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444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8055" y="116632"/>
            <a:ext cx="17367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152" y="1110536"/>
            <a:ext cx="5737056" cy="5702840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3563888" y="3429000"/>
            <a:ext cx="1512168" cy="1224135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platzhalter 5"/>
          <p:cNvSpPr txBox="1">
            <a:spLocks/>
          </p:cNvSpPr>
          <p:nvPr/>
        </p:nvSpPr>
        <p:spPr>
          <a:xfrm>
            <a:off x="168927" y="317549"/>
            <a:ext cx="7510001" cy="790575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57200">
              <a:defRPr/>
            </a:pPr>
            <a:r>
              <a:rPr lang="de-DE" altLang="de-DE" sz="2400" b="1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Wo kommen wir her:</a:t>
            </a:r>
          </a:p>
          <a:p>
            <a:pPr algn="l" defTabSz="457200">
              <a:defRPr/>
            </a:pPr>
            <a:r>
              <a:rPr lang="de-DE" altLang="de-DE" sz="2400" b="1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Aufgabenträger in Niedersachsen</a:t>
            </a:r>
          </a:p>
        </p:txBody>
      </p:sp>
    </p:spTree>
    <p:extLst>
      <p:ext uri="{BB962C8B-B14F-4D97-AF65-F5344CB8AC3E}">
        <p14:creationId xmlns:p14="http://schemas.microsoft.com/office/powerpoint/2010/main" val="397575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8055" y="116632"/>
            <a:ext cx="17367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platzhalter 5"/>
          <p:cNvSpPr txBox="1">
            <a:spLocks/>
          </p:cNvSpPr>
          <p:nvPr/>
        </p:nvSpPr>
        <p:spPr>
          <a:xfrm>
            <a:off x="168927" y="317549"/>
            <a:ext cx="7510001" cy="790575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57200">
              <a:defRPr/>
            </a:pPr>
            <a:r>
              <a:rPr lang="de-DE" altLang="de-DE" sz="2400" b="1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Die Verkehrsunternehmen im GVH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457200" y="1572630"/>
            <a:ext cx="8229600" cy="2795513"/>
          </a:xfrm>
        </p:spPr>
        <p:txBody>
          <a:bodyPr>
            <a:noAutofit/>
          </a:bodyPr>
          <a:lstStyle/>
          <a:p>
            <a:r>
              <a:rPr lang="de-DE" sz="15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            		Stadtbahn, Stadtbus in Hannover</a:t>
            </a:r>
          </a:p>
          <a:p>
            <a:endParaRPr lang="de-DE" sz="15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de-DE" sz="15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    		Regionalbus im Umland</a:t>
            </a:r>
          </a:p>
          <a:p>
            <a:endParaRPr lang="de-DE" sz="15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de-DE" sz="15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			S-Bahn, Regionalbahn </a:t>
            </a:r>
          </a:p>
          <a:p>
            <a:endParaRPr lang="de-DE" sz="15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de-DE" sz="15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			Regionalbahn </a:t>
            </a:r>
          </a:p>
          <a:p>
            <a:endParaRPr lang="de-DE" sz="15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de-DE" sz="15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e-DE"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de-DE" sz="15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Regionalbahn </a:t>
            </a:r>
          </a:p>
          <a:p>
            <a:endParaRPr lang="de-DE" sz="15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de-DE" sz="15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             		Regionalbahn                              </a:t>
            </a:r>
            <a:endParaRPr lang="de-DE" sz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e-DE" sz="15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e-DE" sz="15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e-DE"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2" descr="db_regi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617" y="2641400"/>
            <a:ext cx="1009586" cy="252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28229" y="4251588"/>
            <a:ext cx="706810" cy="23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Regiobus Region Hannobver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305" y="2088464"/>
            <a:ext cx="862690" cy="29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UESTRA-Logo_4C_Zeitung.eps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059" y="1386106"/>
            <a:ext cx="1207151" cy="57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578" y="4554667"/>
            <a:ext cx="1097663" cy="60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617" y="3067553"/>
            <a:ext cx="928378" cy="450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804" y="3635716"/>
            <a:ext cx="779235" cy="26104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5320" y="1441436"/>
            <a:ext cx="1719460" cy="249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01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8055" y="116632"/>
            <a:ext cx="17367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6355" y="1430092"/>
            <a:ext cx="2882190" cy="451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001" y="2568733"/>
            <a:ext cx="1304507" cy="762686"/>
          </a:xfrm>
          <a:prstGeom prst="rect">
            <a:avLst/>
          </a:prstGeom>
        </p:spPr>
      </p:pic>
      <p:grpSp>
        <p:nvGrpSpPr>
          <p:cNvPr id="12" name="Gruppieren 11"/>
          <p:cNvGrpSpPr/>
          <p:nvPr/>
        </p:nvGrpSpPr>
        <p:grpSpPr>
          <a:xfrm>
            <a:off x="2193508" y="2814679"/>
            <a:ext cx="1992797" cy="270794"/>
            <a:chOff x="2193507" y="1957429"/>
            <a:chExt cx="1992797" cy="270794"/>
          </a:xfrm>
        </p:grpSpPr>
        <p:sp>
          <p:nvSpPr>
            <p:cNvPr id="13" name="Freihandform 12"/>
            <p:cNvSpPr/>
            <p:nvPr/>
          </p:nvSpPr>
          <p:spPr>
            <a:xfrm>
              <a:off x="3894562" y="1957429"/>
              <a:ext cx="291742" cy="270794"/>
            </a:xfrm>
            <a:custGeom>
              <a:avLst/>
              <a:gdLst>
                <a:gd name="connsiteX0" fmla="*/ 114063 w 291742"/>
                <a:gd name="connsiteY0" fmla="*/ 40382 h 270794"/>
                <a:gd name="connsiteX1" fmla="*/ 135731 w 291742"/>
                <a:gd name="connsiteY1" fmla="*/ 27381 h 270794"/>
                <a:gd name="connsiteX2" fmla="*/ 144398 w 291742"/>
                <a:gd name="connsiteY2" fmla="*/ 14380 h 270794"/>
                <a:gd name="connsiteX3" fmla="*/ 157399 w 291742"/>
                <a:gd name="connsiteY3" fmla="*/ 18714 h 270794"/>
                <a:gd name="connsiteX4" fmla="*/ 170400 w 291742"/>
                <a:gd name="connsiteY4" fmla="*/ 31715 h 270794"/>
                <a:gd name="connsiteX5" fmla="*/ 187735 w 291742"/>
                <a:gd name="connsiteY5" fmla="*/ 36048 h 270794"/>
                <a:gd name="connsiteX6" fmla="*/ 200736 w 291742"/>
                <a:gd name="connsiteY6" fmla="*/ 40382 h 270794"/>
                <a:gd name="connsiteX7" fmla="*/ 222404 w 291742"/>
                <a:gd name="connsiteY7" fmla="*/ 75051 h 270794"/>
                <a:gd name="connsiteX8" fmla="*/ 278741 w 291742"/>
                <a:gd name="connsiteY8" fmla="*/ 79385 h 270794"/>
                <a:gd name="connsiteX9" fmla="*/ 287409 w 291742"/>
                <a:gd name="connsiteY9" fmla="*/ 88052 h 270794"/>
                <a:gd name="connsiteX10" fmla="*/ 291742 w 291742"/>
                <a:gd name="connsiteY10" fmla="*/ 101053 h 270794"/>
                <a:gd name="connsiteX11" fmla="*/ 287409 w 291742"/>
                <a:gd name="connsiteY11" fmla="*/ 114054 h 270794"/>
                <a:gd name="connsiteX12" fmla="*/ 257073 w 291742"/>
                <a:gd name="connsiteY12" fmla="*/ 140056 h 270794"/>
                <a:gd name="connsiteX13" fmla="*/ 252739 w 291742"/>
                <a:gd name="connsiteY13" fmla="*/ 179059 h 270794"/>
                <a:gd name="connsiteX14" fmla="*/ 213736 w 291742"/>
                <a:gd name="connsiteY14" fmla="*/ 192060 h 270794"/>
                <a:gd name="connsiteX15" fmla="*/ 200736 w 291742"/>
                <a:gd name="connsiteY15" fmla="*/ 196393 h 270794"/>
                <a:gd name="connsiteX16" fmla="*/ 135731 w 291742"/>
                <a:gd name="connsiteY16" fmla="*/ 200727 h 270794"/>
                <a:gd name="connsiteX17" fmla="*/ 144398 w 291742"/>
                <a:gd name="connsiteY17" fmla="*/ 213728 h 270794"/>
                <a:gd name="connsiteX18" fmla="*/ 161733 w 291742"/>
                <a:gd name="connsiteY18" fmla="*/ 218062 h 270794"/>
                <a:gd name="connsiteX19" fmla="*/ 157399 w 291742"/>
                <a:gd name="connsiteY19" fmla="*/ 239730 h 270794"/>
                <a:gd name="connsiteX20" fmla="*/ 122730 w 291742"/>
                <a:gd name="connsiteY20" fmla="*/ 252731 h 270794"/>
                <a:gd name="connsiteX21" fmla="*/ 101062 w 291742"/>
                <a:gd name="connsiteY21" fmla="*/ 270065 h 270794"/>
                <a:gd name="connsiteX22" fmla="*/ 92394 w 291742"/>
                <a:gd name="connsiteY22" fmla="*/ 257064 h 270794"/>
                <a:gd name="connsiteX23" fmla="*/ 70726 w 291742"/>
                <a:gd name="connsiteY23" fmla="*/ 222395 h 270794"/>
                <a:gd name="connsiteX24" fmla="*/ 62059 w 291742"/>
                <a:gd name="connsiteY24" fmla="*/ 209394 h 270794"/>
                <a:gd name="connsiteX25" fmla="*/ 49058 w 291742"/>
                <a:gd name="connsiteY25" fmla="*/ 183392 h 270794"/>
                <a:gd name="connsiteX26" fmla="*/ 27390 w 291742"/>
                <a:gd name="connsiteY26" fmla="*/ 127055 h 270794"/>
                <a:gd name="connsiteX27" fmla="*/ 18722 w 291742"/>
                <a:gd name="connsiteY27" fmla="*/ 118388 h 270794"/>
                <a:gd name="connsiteX28" fmla="*/ 14389 w 291742"/>
                <a:gd name="connsiteY28" fmla="*/ 101053 h 270794"/>
                <a:gd name="connsiteX29" fmla="*/ 10055 w 291742"/>
                <a:gd name="connsiteY29" fmla="*/ 53383 h 270794"/>
                <a:gd name="connsiteX30" fmla="*/ 36057 w 291742"/>
                <a:gd name="connsiteY30" fmla="*/ 44716 h 270794"/>
                <a:gd name="connsiteX31" fmla="*/ 44724 w 291742"/>
                <a:gd name="connsiteY31" fmla="*/ 36048 h 270794"/>
                <a:gd name="connsiteX32" fmla="*/ 57725 w 291742"/>
                <a:gd name="connsiteY32" fmla="*/ 27381 h 270794"/>
                <a:gd name="connsiteX33" fmla="*/ 75060 w 291742"/>
                <a:gd name="connsiteY33" fmla="*/ 14380 h 270794"/>
                <a:gd name="connsiteX34" fmla="*/ 83727 w 291742"/>
                <a:gd name="connsiteY34" fmla="*/ 1379 h 270794"/>
                <a:gd name="connsiteX35" fmla="*/ 101062 w 291742"/>
                <a:gd name="connsiteY35" fmla="*/ 18714 h 270794"/>
                <a:gd name="connsiteX36" fmla="*/ 114063 w 291742"/>
                <a:gd name="connsiteY36" fmla="*/ 40382 h 27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91742" h="270794">
                  <a:moveTo>
                    <a:pt x="114063" y="40382"/>
                  </a:moveTo>
                  <a:cubicBezTo>
                    <a:pt x="119841" y="41826"/>
                    <a:pt x="129336" y="32863"/>
                    <a:pt x="135731" y="27381"/>
                  </a:cubicBezTo>
                  <a:cubicBezTo>
                    <a:pt x="139685" y="23991"/>
                    <a:pt x="139562" y="16314"/>
                    <a:pt x="144398" y="14380"/>
                  </a:cubicBezTo>
                  <a:cubicBezTo>
                    <a:pt x="148639" y="12683"/>
                    <a:pt x="153065" y="17269"/>
                    <a:pt x="157399" y="18714"/>
                  </a:cubicBezTo>
                  <a:cubicBezTo>
                    <a:pt x="161733" y="23048"/>
                    <a:pt x="165079" y="28674"/>
                    <a:pt x="170400" y="31715"/>
                  </a:cubicBezTo>
                  <a:cubicBezTo>
                    <a:pt x="175571" y="34670"/>
                    <a:pt x="182008" y="34412"/>
                    <a:pt x="187735" y="36048"/>
                  </a:cubicBezTo>
                  <a:cubicBezTo>
                    <a:pt x="192127" y="37303"/>
                    <a:pt x="196402" y="38937"/>
                    <a:pt x="200736" y="40382"/>
                  </a:cubicBezTo>
                  <a:cubicBezTo>
                    <a:pt x="204893" y="52855"/>
                    <a:pt x="205311" y="71846"/>
                    <a:pt x="222404" y="75051"/>
                  </a:cubicBezTo>
                  <a:cubicBezTo>
                    <a:pt x="240916" y="78522"/>
                    <a:pt x="259962" y="77940"/>
                    <a:pt x="278741" y="79385"/>
                  </a:cubicBezTo>
                  <a:cubicBezTo>
                    <a:pt x="281630" y="82274"/>
                    <a:pt x="285307" y="84548"/>
                    <a:pt x="287409" y="88052"/>
                  </a:cubicBezTo>
                  <a:cubicBezTo>
                    <a:pt x="289759" y="91969"/>
                    <a:pt x="291742" y="96485"/>
                    <a:pt x="291742" y="101053"/>
                  </a:cubicBezTo>
                  <a:cubicBezTo>
                    <a:pt x="291742" y="105621"/>
                    <a:pt x="290064" y="110337"/>
                    <a:pt x="287409" y="114054"/>
                  </a:cubicBezTo>
                  <a:cubicBezTo>
                    <a:pt x="277856" y="127429"/>
                    <a:pt x="269567" y="131727"/>
                    <a:pt x="257073" y="140056"/>
                  </a:cubicBezTo>
                  <a:cubicBezTo>
                    <a:pt x="255628" y="153057"/>
                    <a:pt x="257209" y="166766"/>
                    <a:pt x="252739" y="179059"/>
                  </a:cubicBezTo>
                  <a:cubicBezTo>
                    <a:pt x="248762" y="189995"/>
                    <a:pt x="217316" y="191264"/>
                    <a:pt x="213736" y="192060"/>
                  </a:cubicBezTo>
                  <a:cubicBezTo>
                    <a:pt x="209277" y="193051"/>
                    <a:pt x="205276" y="195889"/>
                    <a:pt x="200736" y="196393"/>
                  </a:cubicBezTo>
                  <a:cubicBezTo>
                    <a:pt x="179152" y="198791"/>
                    <a:pt x="157399" y="199282"/>
                    <a:pt x="135731" y="200727"/>
                  </a:cubicBezTo>
                  <a:cubicBezTo>
                    <a:pt x="138620" y="205061"/>
                    <a:pt x="140064" y="210839"/>
                    <a:pt x="144398" y="213728"/>
                  </a:cubicBezTo>
                  <a:cubicBezTo>
                    <a:pt x="149354" y="217032"/>
                    <a:pt x="159069" y="212735"/>
                    <a:pt x="161733" y="218062"/>
                  </a:cubicBezTo>
                  <a:cubicBezTo>
                    <a:pt x="165027" y="224650"/>
                    <a:pt x="161054" y="233335"/>
                    <a:pt x="157399" y="239730"/>
                  </a:cubicBezTo>
                  <a:cubicBezTo>
                    <a:pt x="151640" y="249808"/>
                    <a:pt x="130597" y="251158"/>
                    <a:pt x="122730" y="252731"/>
                  </a:cubicBezTo>
                  <a:cubicBezTo>
                    <a:pt x="119424" y="257690"/>
                    <a:pt x="112080" y="274472"/>
                    <a:pt x="101062" y="270065"/>
                  </a:cubicBezTo>
                  <a:cubicBezTo>
                    <a:pt x="96226" y="268131"/>
                    <a:pt x="95283" y="261398"/>
                    <a:pt x="92394" y="257064"/>
                  </a:cubicBezTo>
                  <a:cubicBezTo>
                    <a:pt x="82080" y="226121"/>
                    <a:pt x="91329" y="236130"/>
                    <a:pt x="70726" y="222395"/>
                  </a:cubicBezTo>
                  <a:cubicBezTo>
                    <a:pt x="67837" y="218061"/>
                    <a:pt x="64111" y="214181"/>
                    <a:pt x="62059" y="209394"/>
                  </a:cubicBezTo>
                  <a:cubicBezTo>
                    <a:pt x="50078" y="181440"/>
                    <a:pt x="66502" y="200838"/>
                    <a:pt x="49058" y="183392"/>
                  </a:cubicBezTo>
                  <a:cubicBezTo>
                    <a:pt x="42057" y="99393"/>
                    <a:pt x="62343" y="144531"/>
                    <a:pt x="27390" y="127055"/>
                  </a:cubicBezTo>
                  <a:cubicBezTo>
                    <a:pt x="23735" y="125228"/>
                    <a:pt x="21611" y="121277"/>
                    <a:pt x="18722" y="118388"/>
                  </a:cubicBezTo>
                  <a:cubicBezTo>
                    <a:pt x="17278" y="112610"/>
                    <a:pt x="16735" y="106528"/>
                    <a:pt x="14389" y="101053"/>
                  </a:cubicBezTo>
                  <a:cubicBezTo>
                    <a:pt x="6503" y="82651"/>
                    <a:pt x="-11118" y="83630"/>
                    <a:pt x="10055" y="53383"/>
                  </a:cubicBezTo>
                  <a:cubicBezTo>
                    <a:pt x="15294" y="45898"/>
                    <a:pt x="36057" y="44716"/>
                    <a:pt x="36057" y="44716"/>
                  </a:cubicBezTo>
                  <a:cubicBezTo>
                    <a:pt x="38946" y="41827"/>
                    <a:pt x="41533" y="38600"/>
                    <a:pt x="44724" y="36048"/>
                  </a:cubicBezTo>
                  <a:cubicBezTo>
                    <a:pt x="48791" y="32794"/>
                    <a:pt x="53487" y="30408"/>
                    <a:pt x="57725" y="27381"/>
                  </a:cubicBezTo>
                  <a:cubicBezTo>
                    <a:pt x="63603" y="23183"/>
                    <a:pt x="69282" y="18714"/>
                    <a:pt x="75060" y="14380"/>
                  </a:cubicBezTo>
                  <a:cubicBezTo>
                    <a:pt x="77949" y="10046"/>
                    <a:pt x="78891" y="3313"/>
                    <a:pt x="83727" y="1379"/>
                  </a:cubicBezTo>
                  <a:cubicBezTo>
                    <a:pt x="100236" y="-5224"/>
                    <a:pt x="96109" y="13761"/>
                    <a:pt x="101062" y="18714"/>
                  </a:cubicBezTo>
                  <a:cubicBezTo>
                    <a:pt x="110375" y="28027"/>
                    <a:pt x="108285" y="38938"/>
                    <a:pt x="114063" y="40382"/>
                  </a:cubicBez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4" name="Gerade Verbindung mit Pfeil 13"/>
            <p:cNvCxnSpPr>
              <a:stCxn id="11" idx="3"/>
            </p:cNvCxnSpPr>
            <p:nvPr/>
          </p:nvCxnSpPr>
          <p:spPr>
            <a:xfrm>
              <a:off x="2193507" y="2092826"/>
              <a:ext cx="1701055" cy="0"/>
            </a:xfrm>
            <a:prstGeom prst="straightConnector1">
              <a:avLst/>
            </a:prstGeom>
            <a:ln>
              <a:solidFill>
                <a:schemeClr val="tx2">
                  <a:lumMod val="90000"/>
                  <a:lumOff val="1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platzhalter 5"/>
          <p:cNvSpPr txBox="1">
            <a:spLocks/>
          </p:cNvSpPr>
          <p:nvPr/>
        </p:nvSpPr>
        <p:spPr>
          <a:xfrm>
            <a:off x="168927" y="317549"/>
            <a:ext cx="7510001" cy="790575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57200">
              <a:defRPr/>
            </a:pPr>
            <a:r>
              <a:rPr lang="de-DE" altLang="de-DE" sz="2400" b="1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T</a:t>
            </a:r>
            <a:r>
              <a:rPr lang="de-DE" altLang="de-DE" sz="2400" b="1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endenz zu großräumigen Verkehrsverbünden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1924" y="1430092"/>
            <a:ext cx="2941768" cy="444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9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8055" y="116632"/>
            <a:ext cx="17367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1344" y="1759469"/>
            <a:ext cx="5042656" cy="447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platzhalter 5"/>
          <p:cNvSpPr txBox="1">
            <a:spLocks/>
          </p:cNvSpPr>
          <p:nvPr/>
        </p:nvSpPr>
        <p:spPr>
          <a:xfrm>
            <a:off x="168927" y="317549"/>
            <a:ext cx="7510001" cy="790575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57200">
              <a:defRPr/>
            </a:pPr>
            <a:r>
              <a:rPr lang="de-DE" altLang="de-DE" sz="2400" b="1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GVH – Der Verbundraum</a:t>
            </a:r>
          </a:p>
        </p:txBody>
      </p:sp>
      <p:sp>
        <p:nvSpPr>
          <p:cNvPr id="13" name="Textplatzhalter 2"/>
          <p:cNvSpPr txBox="1">
            <a:spLocks/>
          </p:cNvSpPr>
          <p:nvPr/>
        </p:nvSpPr>
        <p:spPr bwMode="auto">
          <a:xfrm>
            <a:off x="168927" y="1094748"/>
            <a:ext cx="4332287" cy="212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de-DE" altLang="de-DE" sz="1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GVH-Verbundgebiet ist </a:t>
            </a:r>
            <a:r>
              <a:rPr lang="de-DE" altLang="de-DE" sz="1400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nahzu</a:t>
            </a:r>
            <a:r>
              <a:rPr lang="de-DE" altLang="de-DE" sz="1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identisch mit Region Hannover</a:t>
            </a:r>
          </a:p>
          <a:p>
            <a:pPr marL="179388" indent="-179388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de-DE" altLang="de-DE" sz="1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Verflechtungen und Pendlerbeziehungen werden durch GVH-Regionaltarif bedient</a:t>
            </a:r>
          </a:p>
          <a:p>
            <a:pPr marL="179388" indent="-179388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de-DE" altLang="de-DE" sz="1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Start in 1990‘ern mit einzelnen Sondertarifen in die umliegenden Landkreise</a:t>
            </a:r>
          </a:p>
          <a:p>
            <a:pPr marL="179388" indent="-179388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de-DE" altLang="de-DE" sz="1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Bisher nur Zeitkarten auf Schienenrelationen</a:t>
            </a:r>
          </a:p>
          <a:p>
            <a:pPr marL="179388" indent="-179388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de-DE" altLang="de-DE" sz="1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Zielsetzung: auch Einzelkarten im Regionaltarif, bis hin zur tariflichen Vollintegration</a:t>
            </a:r>
          </a:p>
          <a:p>
            <a:pPr marL="179388" indent="-179388">
              <a:buFont typeface="AppleSDGothicNeo-Regular" charset="0"/>
              <a:buNone/>
            </a:pPr>
            <a:endParaRPr lang="de-DE" altLang="de-DE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36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8055" y="116632"/>
            <a:ext cx="17367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platzhalter 5"/>
          <p:cNvSpPr txBox="1">
            <a:spLocks/>
          </p:cNvSpPr>
          <p:nvPr/>
        </p:nvSpPr>
        <p:spPr>
          <a:xfrm>
            <a:off x="168927" y="317549"/>
            <a:ext cx="7510001" cy="790575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57200">
              <a:defRPr/>
            </a:pPr>
            <a:r>
              <a:rPr lang="de-DE" altLang="de-DE" sz="2400" b="1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Die Tarifreform zum 01.01.2020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2132856"/>
            <a:ext cx="6371012" cy="358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66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8055" y="116632"/>
            <a:ext cx="17367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platzhalter 5"/>
          <p:cNvSpPr txBox="1">
            <a:spLocks/>
          </p:cNvSpPr>
          <p:nvPr/>
        </p:nvSpPr>
        <p:spPr>
          <a:xfrm>
            <a:off x="168927" y="317549"/>
            <a:ext cx="7510001" cy="790575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57200">
              <a:defRPr/>
            </a:pPr>
            <a:r>
              <a:rPr lang="de-DE" altLang="de-DE" sz="2400" b="1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Die Tarifreform zum 01.01.2020</a:t>
            </a: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05" y="1556792"/>
            <a:ext cx="7380312" cy="474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26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B_Verkehr-PP-END">
  <a:themeElements>
    <a:clrScheme name="CD Fachbereich Verkehr">
      <a:dk1>
        <a:srgbClr val="000000"/>
      </a:dk1>
      <a:lt1>
        <a:srgbClr val="005498"/>
      </a:lt1>
      <a:dk2>
        <a:srgbClr val="D1262A"/>
      </a:dk2>
      <a:lt2>
        <a:srgbClr val="F6A122"/>
      </a:lt2>
      <a:accent1>
        <a:srgbClr val="0089AD"/>
      </a:accent1>
      <a:accent2>
        <a:srgbClr val="BCBB00"/>
      </a:accent2>
      <a:accent3>
        <a:srgbClr val="424F81"/>
      </a:accent3>
      <a:accent4>
        <a:srgbClr val="8064A2"/>
      </a:accent4>
      <a:accent5>
        <a:srgbClr val="7FA0B2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905</Words>
  <Application>Microsoft Office PowerPoint</Application>
  <PresentationFormat>Bildschirmpräsentation (4:3)</PresentationFormat>
  <Paragraphs>202</Paragraphs>
  <Slides>27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27</vt:i4>
      </vt:variant>
    </vt:vector>
  </HeadingPairs>
  <TitlesOfParts>
    <vt:vector size="37" baseType="lpstr">
      <vt:lpstr>ＭＳ Ｐゴシック</vt:lpstr>
      <vt:lpstr>AppleSDGothicNeo-Regular</vt:lpstr>
      <vt:lpstr>Arial</vt:lpstr>
      <vt:lpstr>Calibri</vt:lpstr>
      <vt:lpstr>Open Sans</vt:lpstr>
      <vt:lpstr>Verdana</vt:lpstr>
      <vt:lpstr>Wingdings</vt:lpstr>
      <vt:lpstr>ヒラギノ角ゴ Pro W3</vt:lpstr>
      <vt:lpstr>Larissa</vt:lpstr>
      <vt:lpstr>FB_Verkehr-PP-END</vt:lpstr>
      <vt:lpstr>Mobilität 2020+</vt:lpstr>
      <vt:lpstr>PowerPoint-Präsentation</vt:lpstr>
      <vt:lpstr> umweltfreundlich – digital – vernetzt –   Herausforderungen für den ÖPNV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Netzhierarchie des ÖPNV</vt:lpstr>
      <vt:lpstr>Verbindungsebene</vt:lpstr>
      <vt:lpstr>Verbindungsebene</vt:lpstr>
      <vt:lpstr>Nahverkehrsplan 2020</vt:lpstr>
      <vt:lpstr>Nahverkehrsplan 2020</vt:lpstr>
      <vt:lpstr>Regionaler  Mindestbedienungsstandard </vt:lpstr>
      <vt:lpstr>Regionaler  Mindestbedienungsstandard</vt:lpstr>
      <vt:lpstr>PowerPoint-Präsentation</vt:lpstr>
      <vt:lpstr>Wo wollen wir hin?  Verkehrslenkung – Multimodale Wegeketten </vt:lpstr>
      <vt:lpstr>Verkehrsmanagement  Harri - P+R</vt:lpstr>
      <vt:lpstr>Radverkehrsförderung Verknüpfen ÖPNV + Rad</vt:lpstr>
      <vt:lpstr>Radverkehrsförderung Verknüpfen ÖPNV + Rad</vt:lpstr>
      <vt:lpstr>PowerPoint-Präsentation</vt:lpstr>
      <vt:lpstr>PowerPoint-Präsentation</vt:lpstr>
      <vt:lpstr>PowerPoint-Präsentation</vt:lpstr>
      <vt:lpstr>PowerPoint-Präsentation</vt:lpstr>
    </vt:vector>
  </TitlesOfParts>
  <Company>HannIT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Verkehrsmanagement  Harri - P+R</dc:title>
  <dc:creator>Repp, Ivonne - 86 -</dc:creator>
  <cp:lastModifiedBy>Vinken, Conrad -86-</cp:lastModifiedBy>
  <cp:revision>61</cp:revision>
  <dcterms:created xsi:type="dcterms:W3CDTF">2019-04-17T04:43:40Z</dcterms:created>
  <dcterms:modified xsi:type="dcterms:W3CDTF">2020-10-23T19:50:20Z</dcterms:modified>
</cp:coreProperties>
</file>